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551" r:id="rId2"/>
    <p:sldId id="811" r:id="rId3"/>
    <p:sldId id="270" r:id="rId4"/>
    <p:sldId id="418" r:id="rId5"/>
    <p:sldId id="800" r:id="rId6"/>
    <p:sldId id="275" r:id="rId7"/>
    <p:sldId id="1143" r:id="rId8"/>
    <p:sldId id="294" r:id="rId9"/>
    <p:sldId id="797" r:id="rId10"/>
    <p:sldId id="444" r:id="rId11"/>
    <p:sldId id="818" r:id="rId12"/>
    <p:sldId id="831" r:id="rId13"/>
    <p:sldId id="837" r:id="rId14"/>
    <p:sldId id="819" r:id="rId15"/>
    <p:sldId id="702" r:id="rId16"/>
    <p:sldId id="319" r:id="rId17"/>
    <p:sldId id="851" r:id="rId18"/>
    <p:sldId id="670" r:id="rId19"/>
    <p:sldId id="673" r:id="rId20"/>
    <p:sldId id="695" r:id="rId21"/>
    <p:sldId id="833" r:id="rId22"/>
    <p:sldId id="1145" r:id="rId23"/>
    <p:sldId id="806" r:id="rId24"/>
    <p:sldId id="256" r:id="rId25"/>
    <p:sldId id="445" r:id="rId26"/>
    <p:sldId id="447" r:id="rId27"/>
    <p:sldId id="805" r:id="rId28"/>
    <p:sldId id="1147" r:id="rId29"/>
    <p:sldId id="363" r:id="rId30"/>
    <p:sldId id="377" r:id="rId31"/>
    <p:sldId id="646" r:id="rId32"/>
    <p:sldId id="1148" r:id="rId33"/>
    <p:sldId id="580" r:id="rId34"/>
    <p:sldId id="1144" r:id="rId35"/>
    <p:sldId id="810" r:id="rId36"/>
    <p:sldId id="644" r:id="rId37"/>
    <p:sldId id="1146" r:id="rId38"/>
    <p:sldId id="749" r:id="rId39"/>
    <p:sldId id="268" r:id="rId40"/>
    <p:sldId id="817" r:id="rId41"/>
    <p:sldId id="586" r:id="rId42"/>
    <p:sldId id="1139" r:id="rId43"/>
    <p:sldId id="1137" r:id="rId44"/>
    <p:sldId id="310" r:id="rId45"/>
    <p:sldId id="579" r:id="rId46"/>
    <p:sldId id="307" r:id="rId47"/>
    <p:sldId id="308" r:id="rId48"/>
    <p:sldId id="309" r:id="rId49"/>
    <p:sldId id="624" r:id="rId50"/>
    <p:sldId id="614" r:id="rId51"/>
    <p:sldId id="696" r:id="rId52"/>
    <p:sldId id="542" r:id="rId53"/>
    <p:sldId id="304" r:id="rId54"/>
    <p:sldId id="634" r:id="rId55"/>
    <p:sldId id="722" r:id="rId56"/>
    <p:sldId id="657" r:id="rId57"/>
    <p:sldId id="313" r:id="rId58"/>
    <p:sldId id="316" r:id="rId59"/>
    <p:sldId id="271"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53"/>
    <p:restoredTop sz="95755"/>
  </p:normalViewPr>
  <p:slideViewPr>
    <p:cSldViewPr snapToGrid="0" snapToObjects="1">
      <p:cViewPr varScale="1">
        <p:scale>
          <a:sx n="90" d="100"/>
          <a:sy n="90" d="100"/>
        </p:scale>
        <p:origin x="232" y="6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EBECE-397D-48E0-ADE3-16C551F1ED1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3CD5167-5FB3-4B75-B49A-6524BA80D49A}">
      <dgm:prSet/>
      <dgm:spPr/>
      <dgm:t>
        <a:bodyPr/>
        <a:lstStyle/>
        <a:p>
          <a:r>
            <a:rPr lang="en-US" b="1"/>
            <a:t>Epidemic of heart disease &amp; chronic illness (lifestyle)</a:t>
          </a:r>
          <a:endParaRPr lang="en-US"/>
        </a:p>
      </dgm:t>
    </dgm:pt>
    <dgm:pt modelId="{3B9DFCE3-68E9-48FD-875C-7348304AF982}" type="parTrans" cxnId="{F68FE5A8-581C-4AF5-B826-E7CD5EA94509}">
      <dgm:prSet/>
      <dgm:spPr/>
      <dgm:t>
        <a:bodyPr/>
        <a:lstStyle/>
        <a:p>
          <a:endParaRPr lang="en-US"/>
        </a:p>
      </dgm:t>
    </dgm:pt>
    <dgm:pt modelId="{C9B124F8-02CF-47FE-9FE2-CE875F943DAD}" type="sibTrans" cxnId="{F68FE5A8-581C-4AF5-B826-E7CD5EA94509}">
      <dgm:prSet/>
      <dgm:spPr/>
      <dgm:t>
        <a:bodyPr/>
        <a:lstStyle/>
        <a:p>
          <a:endParaRPr lang="en-US"/>
        </a:p>
      </dgm:t>
    </dgm:pt>
    <dgm:pt modelId="{51C504CA-C0CE-4864-8ED4-B84CC5BCC7DF}">
      <dgm:prSet/>
      <dgm:spPr/>
      <dgm:t>
        <a:bodyPr/>
        <a:lstStyle/>
        <a:p>
          <a:r>
            <a:rPr lang="en-US" b="1"/>
            <a:t>Rapid spread of pathogens </a:t>
          </a:r>
          <a:endParaRPr lang="en-US"/>
        </a:p>
      </dgm:t>
    </dgm:pt>
    <dgm:pt modelId="{1B6A0EF1-05F1-4C5E-8033-612B0D19F29D}" type="parTrans" cxnId="{71160918-5E1C-469C-AC9B-2ED6852B337F}">
      <dgm:prSet/>
      <dgm:spPr/>
      <dgm:t>
        <a:bodyPr/>
        <a:lstStyle/>
        <a:p>
          <a:endParaRPr lang="en-US"/>
        </a:p>
      </dgm:t>
    </dgm:pt>
    <dgm:pt modelId="{483C36F5-EBA1-443E-89A0-CEEE995FB1DE}" type="sibTrans" cxnId="{71160918-5E1C-469C-AC9B-2ED6852B337F}">
      <dgm:prSet/>
      <dgm:spPr/>
      <dgm:t>
        <a:bodyPr/>
        <a:lstStyle/>
        <a:p>
          <a:endParaRPr lang="en-US"/>
        </a:p>
      </dgm:t>
    </dgm:pt>
    <dgm:pt modelId="{628421B1-B00A-4FA7-8659-77A563ECE71A}">
      <dgm:prSet/>
      <dgm:spPr/>
      <dgm:t>
        <a:bodyPr/>
        <a:lstStyle/>
        <a:p>
          <a:r>
            <a:rPr lang="en-US" b="1" dirty="0"/>
            <a:t>Increased marketing to world-wide increasing consumption of high </a:t>
          </a:r>
          <a:r>
            <a:rPr lang="en-US" b="1" dirty="0" err="1"/>
            <a:t>cal</a:t>
          </a:r>
          <a:r>
            <a:rPr lang="en-US" b="1" dirty="0"/>
            <a:t>, high fat, high sugar foods (diabetes)</a:t>
          </a:r>
          <a:endParaRPr lang="en-US" dirty="0"/>
        </a:p>
      </dgm:t>
    </dgm:pt>
    <dgm:pt modelId="{73A19A02-4CF5-440F-A6C1-31286DEB6731}" type="parTrans" cxnId="{5214B30C-AC85-4961-BDFF-C5D139A44076}">
      <dgm:prSet/>
      <dgm:spPr/>
      <dgm:t>
        <a:bodyPr/>
        <a:lstStyle/>
        <a:p>
          <a:endParaRPr lang="en-US"/>
        </a:p>
      </dgm:t>
    </dgm:pt>
    <dgm:pt modelId="{C0EF3525-E925-4EC4-A593-D2CDB9D4ACF2}" type="sibTrans" cxnId="{5214B30C-AC85-4961-BDFF-C5D139A44076}">
      <dgm:prSet/>
      <dgm:spPr/>
      <dgm:t>
        <a:bodyPr/>
        <a:lstStyle/>
        <a:p>
          <a:endParaRPr lang="en-US"/>
        </a:p>
      </dgm:t>
    </dgm:pt>
    <dgm:pt modelId="{4E5D3A68-8AA9-4352-B6F3-A672A5B4EA51}">
      <dgm:prSet/>
      <dgm:spPr/>
      <dgm:t>
        <a:bodyPr/>
        <a:lstStyle/>
        <a:p>
          <a:r>
            <a:rPr lang="en-US" b="1" dirty="0"/>
            <a:t>Tobacco/Alcohol: adverse long term effects</a:t>
          </a:r>
        </a:p>
        <a:p>
          <a:r>
            <a:rPr lang="en-US" b="1" dirty="0"/>
            <a:t>Substance use disorders (older adults/Baby Boomers)</a:t>
          </a:r>
          <a:endParaRPr lang="en-US" dirty="0"/>
        </a:p>
      </dgm:t>
    </dgm:pt>
    <dgm:pt modelId="{004CD301-244D-4DB9-A9DE-A312BE8C239B}" type="parTrans" cxnId="{1C185CFB-4221-458A-A284-1BE09C7E9EA8}">
      <dgm:prSet/>
      <dgm:spPr/>
      <dgm:t>
        <a:bodyPr/>
        <a:lstStyle/>
        <a:p>
          <a:endParaRPr lang="en-US"/>
        </a:p>
      </dgm:t>
    </dgm:pt>
    <dgm:pt modelId="{3B32BB9C-21B9-40DE-A917-9859FD9898F3}" type="sibTrans" cxnId="{1C185CFB-4221-458A-A284-1BE09C7E9EA8}">
      <dgm:prSet/>
      <dgm:spPr/>
      <dgm:t>
        <a:bodyPr/>
        <a:lstStyle/>
        <a:p>
          <a:endParaRPr lang="en-US"/>
        </a:p>
      </dgm:t>
    </dgm:pt>
    <dgm:pt modelId="{18500150-98C0-8D44-A1AB-68D41E23F925}" type="pres">
      <dgm:prSet presAssocID="{E86EBECE-397D-48E0-ADE3-16C551F1ED11}" presName="linear" presStyleCnt="0">
        <dgm:presLayoutVars>
          <dgm:animLvl val="lvl"/>
          <dgm:resizeHandles val="exact"/>
        </dgm:presLayoutVars>
      </dgm:prSet>
      <dgm:spPr/>
    </dgm:pt>
    <dgm:pt modelId="{38B5EC32-971E-4B4C-82F0-632C79116B8C}" type="pres">
      <dgm:prSet presAssocID="{63CD5167-5FB3-4B75-B49A-6524BA80D49A}" presName="parentText" presStyleLbl="node1" presStyleIdx="0" presStyleCnt="4">
        <dgm:presLayoutVars>
          <dgm:chMax val="0"/>
          <dgm:bulletEnabled val="1"/>
        </dgm:presLayoutVars>
      </dgm:prSet>
      <dgm:spPr/>
    </dgm:pt>
    <dgm:pt modelId="{9742F046-D041-6648-9AE9-A454E1DCAD00}" type="pres">
      <dgm:prSet presAssocID="{C9B124F8-02CF-47FE-9FE2-CE875F943DAD}" presName="spacer" presStyleCnt="0"/>
      <dgm:spPr/>
    </dgm:pt>
    <dgm:pt modelId="{85D40FE0-87F5-CF4E-8FFC-B272AFA5BA54}" type="pres">
      <dgm:prSet presAssocID="{51C504CA-C0CE-4864-8ED4-B84CC5BCC7DF}" presName="parentText" presStyleLbl="node1" presStyleIdx="1" presStyleCnt="4">
        <dgm:presLayoutVars>
          <dgm:chMax val="0"/>
          <dgm:bulletEnabled val="1"/>
        </dgm:presLayoutVars>
      </dgm:prSet>
      <dgm:spPr/>
    </dgm:pt>
    <dgm:pt modelId="{927C8978-166A-6C4C-BEDE-8680AEE43764}" type="pres">
      <dgm:prSet presAssocID="{483C36F5-EBA1-443E-89A0-CEEE995FB1DE}" presName="spacer" presStyleCnt="0"/>
      <dgm:spPr/>
    </dgm:pt>
    <dgm:pt modelId="{3620E320-CBD9-8E40-A6FC-5DD252DBB5A6}" type="pres">
      <dgm:prSet presAssocID="{628421B1-B00A-4FA7-8659-77A563ECE71A}" presName="parentText" presStyleLbl="node1" presStyleIdx="2" presStyleCnt="4">
        <dgm:presLayoutVars>
          <dgm:chMax val="0"/>
          <dgm:bulletEnabled val="1"/>
        </dgm:presLayoutVars>
      </dgm:prSet>
      <dgm:spPr/>
    </dgm:pt>
    <dgm:pt modelId="{78106CCD-7A1D-CA44-A2FD-E620D0217891}" type="pres">
      <dgm:prSet presAssocID="{C0EF3525-E925-4EC4-A593-D2CDB9D4ACF2}" presName="spacer" presStyleCnt="0"/>
      <dgm:spPr/>
    </dgm:pt>
    <dgm:pt modelId="{2E4EE29C-1C7D-994F-B7D7-9000E77B857E}" type="pres">
      <dgm:prSet presAssocID="{4E5D3A68-8AA9-4352-B6F3-A672A5B4EA51}" presName="parentText" presStyleLbl="node1" presStyleIdx="3" presStyleCnt="4" custLinFactY="2415" custLinFactNeighborX="-10515" custLinFactNeighborY="100000">
        <dgm:presLayoutVars>
          <dgm:chMax val="0"/>
          <dgm:bulletEnabled val="1"/>
        </dgm:presLayoutVars>
      </dgm:prSet>
      <dgm:spPr/>
    </dgm:pt>
  </dgm:ptLst>
  <dgm:cxnLst>
    <dgm:cxn modelId="{5214B30C-AC85-4961-BDFF-C5D139A44076}" srcId="{E86EBECE-397D-48E0-ADE3-16C551F1ED11}" destId="{628421B1-B00A-4FA7-8659-77A563ECE71A}" srcOrd="2" destOrd="0" parTransId="{73A19A02-4CF5-440F-A6C1-31286DEB6731}" sibTransId="{C0EF3525-E925-4EC4-A593-D2CDB9D4ACF2}"/>
    <dgm:cxn modelId="{71160918-5E1C-469C-AC9B-2ED6852B337F}" srcId="{E86EBECE-397D-48E0-ADE3-16C551F1ED11}" destId="{51C504CA-C0CE-4864-8ED4-B84CC5BCC7DF}" srcOrd="1" destOrd="0" parTransId="{1B6A0EF1-05F1-4C5E-8033-612B0D19F29D}" sibTransId="{483C36F5-EBA1-443E-89A0-CEEE995FB1DE}"/>
    <dgm:cxn modelId="{7016193A-6EAB-A04A-AC1A-DED2A1AEA906}" type="presOf" srcId="{628421B1-B00A-4FA7-8659-77A563ECE71A}" destId="{3620E320-CBD9-8E40-A6FC-5DD252DBB5A6}" srcOrd="0" destOrd="0" presId="urn:microsoft.com/office/officeart/2005/8/layout/vList2"/>
    <dgm:cxn modelId="{FE477399-D900-634B-A90B-A90DBA517D17}" type="presOf" srcId="{E86EBECE-397D-48E0-ADE3-16C551F1ED11}" destId="{18500150-98C0-8D44-A1AB-68D41E23F925}" srcOrd="0" destOrd="0" presId="urn:microsoft.com/office/officeart/2005/8/layout/vList2"/>
    <dgm:cxn modelId="{EC25AD9C-A8D3-F04C-A69D-C0FCC42BAEC4}" type="presOf" srcId="{4E5D3A68-8AA9-4352-B6F3-A672A5B4EA51}" destId="{2E4EE29C-1C7D-994F-B7D7-9000E77B857E}" srcOrd="0" destOrd="0" presId="urn:microsoft.com/office/officeart/2005/8/layout/vList2"/>
    <dgm:cxn modelId="{63C467A0-B114-094F-937E-55A7B397BEF2}" type="presOf" srcId="{63CD5167-5FB3-4B75-B49A-6524BA80D49A}" destId="{38B5EC32-971E-4B4C-82F0-632C79116B8C}" srcOrd="0" destOrd="0" presId="urn:microsoft.com/office/officeart/2005/8/layout/vList2"/>
    <dgm:cxn modelId="{F68FE5A8-581C-4AF5-B826-E7CD5EA94509}" srcId="{E86EBECE-397D-48E0-ADE3-16C551F1ED11}" destId="{63CD5167-5FB3-4B75-B49A-6524BA80D49A}" srcOrd="0" destOrd="0" parTransId="{3B9DFCE3-68E9-48FD-875C-7348304AF982}" sibTransId="{C9B124F8-02CF-47FE-9FE2-CE875F943DAD}"/>
    <dgm:cxn modelId="{749DDED5-D7FD-C34D-A50E-5FF882161DAD}" type="presOf" srcId="{51C504CA-C0CE-4864-8ED4-B84CC5BCC7DF}" destId="{85D40FE0-87F5-CF4E-8FFC-B272AFA5BA54}" srcOrd="0" destOrd="0" presId="urn:microsoft.com/office/officeart/2005/8/layout/vList2"/>
    <dgm:cxn modelId="{1C185CFB-4221-458A-A284-1BE09C7E9EA8}" srcId="{E86EBECE-397D-48E0-ADE3-16C551F1ED11}" destId="{4E5D3A68-8AA9-4352-B6F3-A672A5B4EA51}" srcOrd="3" destOrd="0" parTransId="{004CD301-244D-4DB9-A9DE-A312BE8C239B}" sibTransId="{3B32BB9C-21B9-40DE-A917-9859FD9898F3}"/>
    <dgm:cxn modelId="{2BE56AD0-F425-E64B-9E26-ED7F4BE5EF45}" type="presParOf" srcId="{18500150-98C0-8D44-A1AB-68D41E23F925}" destId="{38B5EC32-971E-4B4C-82F0-632C79116B8C}" srcOrd="0" destOrd="0" presId="urn:microsoft.com/office/officeart/2005/8/layout/vList2"/>
    <dgm:cxn modelId="{DD245346-87D0-CF44-BBAB-CC6964B70FC0}" type="presParOf" srcId="{18500150-98C0-8D44-A1AB-68D41E23F925}" destId="{9742F046-D041-6648-9AE9-A454E1DCAD00}" srcOrd="1" destOrd="0" presId="urn:microsoft.com/office/officeart/2005/8/layout/vList2"/>
    <dgm:cxn modelId="{8B8F1A88-4C1C-414E-B69B-C6E5DFC4DFC0}" type="presParOf" srcId="{18500150-98C0-8D44-A1AB-68D41E23F925}" destId="{85D40FE0-87F5-CF4E-8FFC-B272AFA5BA54}" srcOrd="2" destOrd="0" presId="urn:microsoft.com/office/officeart/2005/8/layout/vList2"/>
    <dgm:cxn modelId="{D6E5ADA2-85C9-BB4A-A295-53340C83320C}" type="presParOf" srcId="{18500150-98C0-8D44-A1AB-68D41E23F925}" destId="{927C8978-166A-6C4C-BEDE-8680AEE43764}" srcOrd="3" destOrd="0" presId="urn:microsoft.com/office/officeart/2005/8/layout/vList2"/>
    <dgm:cxn modelId="{B1011068-EDCB-1D45-8367-45968F51EAC1}" type="presParOf" srcId="{18500150-98C0-8D44-A1AB-68D41E23F925}" destId="{3620E320-CBD9-8E40-A6FC-5DD252DBB5A6}" srcOrd="4" destOrd="0" presId="urn:microsoft.com/office/officeart/2005/8/layout/vList2"/>
    <dgm:cxn modelId="{05D9618E-1186-AF4D-9BB4-485DF890DD63}" type="presParOf" srcId="{18500150-98C0-8D44-A1AB-68D41E23F925}" destId="{78106CCD-7A1D-CA44-A2FD-E620D0217891}" srcOrd="5" destOrd="0" presId="urn:microsoft.com/office/officeart/2005/8/layout/vList2"/>
    <dgm:cxn modelId="{D31B7446-CFE7-334E-88DA-9B63D0E27FE0}" type="presParOf" srcId="{18500150-98C0-8D44-A1AB-68D41E23F925}" destId="{2E4EE29C-1C7D-994F-B7D7-9000E77B857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416458-0FDE-46D1-A11D-C311CAA52F6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AEBFB52-34BC-4579-8C96-0F0E4627928C}">
      <dgm:prSet/>
      <dgm:spPr/>
      <dgm:t>
        <a:bodyPr/>
        <a:lstStyle/>
        <a:p>
          <a:r>
            <a:rPr lang="en-US" b="1"/>
            <a:t>Traumatize &amp; immobilize population: threats , physical destruction, killing, creation of widespread suffering &amp; chaos.</a:t>
          </a:r>
          <a:endParaRPr lang="en-US"/>
        </a:p>
      </dgm:t>
    </dgm:pt>
    <dgm:pt modelId="{B8172E40-3F6F-49CD-A9B3-61E9F0621D66}" type="parTrans" cxnId="{9CFFD981-ABEF-4B2C-A620-E0B3113FEACD}">
      <dgm:prSet/>
      <dgm:spPr/>
      <dgm:t>
        <a:bodyPr/>
        <a:lstStyle/>
        <a:p>
          <a:endParaRPr lang="en-US"/>
        </a:p>
      </dgm:t>
    </dgm:pt>
    <dgm:pt modelId="{0185B19F-866B-4DA3-A8E9-5EED21C307FA}" type="sibTrans" cxnId="{9CFFD981-ABEF-4B2C-A620-E0B3113FEACD}">
      <dgm:prSet/>
      <dgm:spPr/>
      <dgm:t>
        <a:bodyPr/>
        <a:lstStyle/>
        <a:p>
          <a:endParaRPr lang="en-US"/>
        </a:p>
      </dgm:t>
    </dgm:pt>
    <dgm:pt modelId="{AD0BE6EC-2FBD-4662-BF14-7458BE466889}">
      <dgm:prSet/>
      <dgm:spPr/>
      <dgm:t>
        <a:bodyPr/>
        <a:lstStyle/>
        <a:p>
          <a:r>
            <a:rPr lang="en-US" b="1"/>
            <a:t>Survivors: Witnessing murder or catastrophic injury of large numbers of people creates a sense of horror &amp; vulnerability that may last a lifetime.</a:t>
          </a:r>
          <a:endParaRPr lang="en-US"/>
        </a:p>
      </dgm:t>
    </dgm:pt>
    <dgm:pt modelId="{D94F7348-B229-450A-AD71-FA048A6A611F}" type="parTrans" cxnId="{B5B08096-EDBB-4661-AC2D-51E965FD23AE}">
      <dgm:prSet/>
      <dgm:spPr/>
      <dgm:t>
        <a:bodyPr/>
        <a:lstStyle/>
        <a:p>
          <a:endParaRPr lang="en-US"/>
        </a:p>
      </dgm:t>
    </dgm:pt>
    <dgm:pt modelId="{D9BD95CD-42E9-4DC7-87F9-9B90A18EF510}" type="sibTrans" cxnId="{B5B08096-EDBB-4661-AC2D-51E965FD23AE}">
      <dgm:prSet/>
      <dgm:spPr/>
      <dgm:t>
        <a:bodyPr/>
        <a:lstStyle/>
        <a:p>
          <a:endParaRPr lang="en-US"/>
        </a:p>
      </dgm:t>
    </dgm:pt>
    <dgm:pt modelId="{3F1CFB56-0459-DD48-8A22-D91A968C7902}" type="pres">
      <dgm:prSet presAssocID="{EE416458-0FDE-46D1-A11D-C311CAA52F68}" presName="linear" presStyleCnt="0">
        <dgm:presLayoutVars>
          <dgm:animLvl val="lvl"/>
          <dgm:resizeHandles val="exact"/>
        </dgm:presLayoutVars>
      </dgm:prSet>
      <dgm:spPr/>
    </dgm:pt>
    <dgm:pt modelId="{82CC051C-2EDF-C545-B7F2-B319454024E1}" type="pres">
      <dgm:prSet presAssocID="{BAEBFB52-34BC-4579-8C96-0F0E4627928C}" presName="parentText" presStyleLbl="node1" presStyleIdx="0" presStyleCnt="2">
        <dgm:presLayoutVars>
          <dgm:chMax val="0"/>
          <dgm:bulletEnabled val="1"/>
        </dgm:presLayoutVars>
      </dgm:prSet>
      <dgm:spPr/>
    </dgm:pt>
    <dgm:pt modelId="{C8D6463B-870F-204F-BC23-355B4C6CA09A}" type="pres">
      <dgm:prSet presAssocID="{0185B19F-866B-4DA3-A8E9-5EED21C307FA}" presName="spacer" presStyleCnt="0"/>
      <dgm:spPr/>
    </dgm:pt>
    <dgm:pt modelId="{589E66B2-D1D8-874D-8C29-5F357949757D}" type="pres">
      <dgm:prSet presAssocID="{AD0BE6EC-2FBD-4662-BF14-7458BE466889}" presName="parentText" presStyleLbl="node1" presStyleIdx="1" presStyleCnt="2">
        <dgm:presLayoutVars>
          <dgm:chMax val="0"/>
          <dgm:bulletEnabled val="1"/>
        </dgm:presLayoutVars>
      </dgm:prSet>
      <dgm:spPr/>
    </dgm:pt>
  </dgm:ptLst>
  <dgm:cxnLst>
    <dgm:cxn modelId="{E23C7869-7C17-3D4B-9708-267DF3D28A8E}" type="presOf" srcId="{AD0BE6EC-2FBD-4662-BF14-7458BE466889}" destId="{589E66B2-D1D8-874D-8C29-5F357949757D}" srcOrd="0" destOrd="0" presId="urn:microsoft.com/office/officeart/2005/8/layout/vList2"/>
    <dgm:cxn modelId="{9CFFD981-ABEF-4B2C-A620-E0B3113FEACD}" srcId="{EE416458-0FDE-46D1-A11D-C311CAA52F68}" destId="{BAEBFB52-34BC-4579-8C96-0F0E4627928C}" srcOrd="0" destOrd="0" parTransId="{B8172E40-3F6F-49CD-A9B3-61E9F0621D66}" sibTransId="{0185B19F-866B-4DA3-A8E9-5EED21C307FA}"/>
    <dgm:cxn modelId="{B5B08096-EDBB-4661-AC2D-51E965FD23AE}" srcId="{EE416458-0FDE-46D1-A11D-C311CAA52F68}" destId="{AD0BE6EC-2FBD-4662-BF14-7458BE466889}" srcOrd="1" destOrd="0" parTransId="{D94F7348-B229-450A-AD71-FA048A6A611F}" sibTransId="{D9BD95CD-42E9-4DC7-87F9-9B90A18EF510}"/>
    <dgm:cxn modelId="{2F7329EB-C293-C24D-8A05-9B931EF7655D}" type="presOf" srcId="{BAEBFB52-34BC-4579-8C96-0F0E4627928C}" destId="{82CC051C-2EDF-C545-B7F2-B319454024E1}" srcOrd="0" destOrd="0" presId="urn:microsoft.com/office/officeart/2005/8/layout/vList2"/>
    <dgm:cxn modelId="{E55100FA-0BCC-2342-AA91-C48130455CF5}" type="presOf" srcId="{EE416458-0FDE-46D1-A11D-C311CAA52F68}" destId="{3F1CFB56-0459-DD48-8A22-D91A968C7902}" srcOrd="0" destOrd="0" presId="urn:microsoft.com/office/officeart/2005/8/layout/vList2"/>
    <dgm:cxn modelId="{21E9054C-00FE-F84F-A9A9-38FE583D5E7A}" type="presParOf" srcId="{3F1CFB56-0459-DD48-8A22-D91A968C7902}" destId="{82CC051C-2EDF-C545-B7F2-B319454024E1}" srcOrd="0" destOrd="0" presId="urn:microsoft.com/office/officeart/2005/8/layout/vList2"/>
    <dgm:cxn modelId="{99736700-0120-AC4E-B88D-34DD06707E23}" type="presParOf" srcId="{3F1CFB56-0459-DD48-8A22-D91A968C7902}" destId="{C8D6463B-870F-204F-BC23-355B4C6CA09A}" srcOrd="1" destOrd="0" presId="urn:microsoft.com/office/officeart/2005/8/layout/vList2"/>
    <dgm:cxn modelId="{6C988730-5974-E04E-9B06-CCE4BAE4803D}" type="presParOf" srcId="{3F1CFB56-0459-DD48-8A22-D91A968C7902}" destId="{589E66B2-D1D8-874D-8C29-5F357949757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E2B369-FE5A-4E5A-B4C2-4BFCE50EE5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982C3CE-156D-4587-9F40-F20A6548F063}">
      <dgm:prSet/>
      <dgm:spPr/>
      <dgm:t>
        <a:bodyPr/>
        <a:lstStyle/>
        <a:p>
          <a:r>
            <a:rPr lang="en-US" b="1" dirty="0">
              <a:solidFill>
                <a:srgbClr val="002060"/>
              </a:solidFill>
            </a:rPr>
            <a:t>Access to safe surroundings and use of land</a:t>
          </a:r>
        </a:p>
      </dgm:t>
    </dgm:pt>
    <dgm:pt modelId="{CD437165-E2F9-41EE-B7CF-6770BE9BF7FC}" type="parTrans" cxnId="{2E89D248-E35A-40F3-9206-37F5B1A6579C}">
      <dgm:prSet/>
      <dgm:spPr/>
      <dgm:t>
        <a:bodyPr/>
        <a:lstStyle/>
        <a:p>
          <a:endParaRPr lang="en-US"/>
        </a:p>
      </dgm:t>
    </dgm:pt>
    <dgm:pt modelId="{D5B48519-E8BE-4FCE-80E8-9C6FD50AE0F5}" type="sibTrans" cxnId="{2E89D248-E35A-40F3-9206-37F5B1A6579C}">
      <dgm:prSet/>
      <dgm:spPr/>
      <dgm:t>
        <a:bodyPr/>
        <a:lstStyle/>
        <a:p>
          <a:endParaRPr lang="en-US"/>
        </a:p>
      </dgm:t>
    </dgm:pt>
    <dgm:pt modelId="{467C6C28-8F50-4F8A-A465-D6334B384D99}">
      <dgm:prSet custT="1"/>
      <dgm:spPr/>
      <dgm:t>
        <a:bodyPr/>
        <a:lstStyle/>
        <a:p>
          <a:r>
            <a:rPr lang="en-US" sz="2400" b="1" dirty="0">
              <a:solidFill>
                <a:srgbClr val="002060"/>
              </a:solidFill>
            </a:rPr>
            <a:t>Access to clean water and sanitation</a:t>
          </a:r>
        </a:p>
      </dgm:t>
    </dgm:pt>
    <dgm:pt modelId="{0CF4A0AD-59E4-4FD4-BB3F-54A325FE6341}" type="parTrans" cxnId="{034C2482-4434-4362-B70C-F5C2AA87DED5}">
      <dgm:prSet/>
      <dgm:spPr/>
      <dgm:t>
        <a:bodyPr/>
        <a:lstStyle/>
        <a:p>
          <a:endParaRPr lang="en-US"/>
        </a:p>
      </dgm:t>
    </dgm:pt>
    <dgm:pt modelId="{1F7208F0-0ECF-437D-859B-C0D8FDCC2968}" type="sibTrans" cxnId="{034C2482-4434-4362-B70C-F5C2AA87DED5}">
      <dgm:prSet/>
      <dgm:spPr/>
      <dgm:t>
        <a:bodyPr/>
        <a:lstStyle/>
        <a:p>
          <a:endParaRPr lang="en-US"/>
        </a:p>
      </dgm:t>
    </dgm:pt>
    <dgm:pt modelId="{8D48D805-92FD-4F51-82B2-2D330EFA10DF}">
      <dgm:prSet/>
      <dgm:spPr/>
      <dgm:t>
        <a:bodyPr/>
        <a:lstStyle/>
        <a:p>
          <a:r>
            <a:rPr lang="en-US" b="1" dirty="0">
              <a:solidFill>
                <a:srgbClr val="002060"/>
              </a:solidFill>
            </a:rPr>
            <a:t>Access to comfortable climates and sustainable land masses  </a:t>
          </a:r>
        </a:p>
      </dgm:t>
    </dgm:pt>
    <dgm:pt modelId="{9B7DECCB-D356-4E83-91E2-9D101F60B664}" type="parTrans" cxnId="{AA2B1E5C-B5A7-42AD-9E94-C68B465EDC3E}">
      <dgm:prSet/>
      <dgm:spPr/>
      <dgm:t>
        <a:bodyPr/>
        <a:lstStyle/>
        <a:p>
          <a:endParaRPr lang="en-US"/>
        </a:p>
      </dgm:t>
    </dgm:pt>
    <dgm:pt modelId="{64127EAC-3ACF-4A42-A8C8-5D0C2FB8C308}" type="sibTrans" cxnId="{AA2B1E5C-B5A7-42AD-9E94-C68B465EDC3E}">
      <dgm:prSet/>
      <dgm:spPr/>
      <dgm:t>
        <a:bodyPr/>
        <a:lstStyle/>
        <a:p>
          <a:endParaRPr lang="en-US"/>
        </a:p>
      </dgm:t>
    </dgm:pt>
    <dgm:pt modelId="{853E4191-E635-4FA3-AEA6-87F9E39CC7E8}">
      <dgm:prSet/>
      <dgm:spPr/>
      <dgm:t>
        <a:bodyPr/>
        <a:lstStyle/>
        <a:p>
          <a:r>
            <a:rPr lang="en-US" b="1" dirty="0">
              <a:solidFill>
                <a:srgbClr val="002060"/>
              </a:solidFill>
            </a:rPr>
            <a:t>Freedom from natural/human made disasters</a:t>
          </a:r>
        </a:p>
      </dgm:t>
    </dgm:pt>
    <dgm:pt modelId="{1FEE34B0-8C60-41CB-9C39-66EC78E638F8}" type="parTrans" cxnId="{E56E82B1-B1F2-48DC-9191-106108048947}">
      <dgm:prSet/>
      <dgm:spPr/>
      <dgm:t>
        <a:bodyPr/>
        <a:lstStyle/>
        <a:p>
          <a:endParaRPr lang="en-US"/>
        </a:p>
      </dgm:t>
    </dgm:pt>
    <dgm:pt modelId="{E02CB279-424A-4BEA-AC72-86F5889EC36D}" type="sibTrans" cxnId="{E56E82B1-B1F2-48DC-9191-106108048947}">
      <dgm:prSet/>
      <dgm:spPr/>
      <dgm:t>
        <a:bodyPr/>
        <a:lstStyle/>
        <a:p>
          <a:endParaRPr lang="en-US"/>
        </a:p>
      </dgm:t>
    </dgm:pt>
    <dgm:pt modelId="{93D33CCC-8DD8-9546-AE69-C52AD2511941}" type="pres">
      <dgm:prSet presAssocID="{5FE2B369-FE5A-4E5A-B4C2-4BFCE50EE50F}" presName="linear" presStyleCnt="0">
        <dgm:presLayoutVars>
          <dgm:animLvl val="lvl"/>
          <dgm:resizeHandles val="exact"/>
        </dgm:presLayoutVars>
      </dgm:prSet>
      <dgm:spPr/>
    </dgm:pt>
    <dgm:pt modelId="{1B59A032-CE82-D94B-80C4-35887B5693AF}" type="pres">
      <dgm:prSet presAssocID="{7982C3CE-156D-4587-9F40-F20A6548F063}" presName="parentText" presStyleLbl="node1" presStyleIdx="0" presStyleCnt="4">
        <dgm:presLayoutVars>
          <dgm:chMax val="0"/>
          <dgm:bulletEnabled val="1"/>
        </dgm:presLayoutVars>
      </dgm:prSet>
      <dgm:spPr/>
    </dgm:pt>
    <dgm:pt modelId="{10BA98D7-8355-8440-A22D-380474E73255}" type="pres">
      <dgm:prSet presAssocID="{D5B48519-E8BE-4FCE-80E8-9C6FD50AE0F5}" presName="spacer" presStyleCnt="0"/>
      <dgm:spPr/>
    </dgm:pt>
    <dgm:pt modelId="{C3033907-FB3C-A84D-B798-4F6D8CA2169A}" type="pres">
      <dgm:prSet presAssocID="{467C6C28-8F50-4F8A-A465-D6334B384D99}" presName="parentText" presStyleLbl="node1" presStyleIdx="1" presStyleCnt="4">
        <dgm:presLayoutVars>
          <dgm:chMax val="0"/>
          <dgm:bulletEnabled val="1"/>
        </dgm:presLayoutVars>
      </dgm:prSet>
      <dgm:spPr/>
    </dgm:pt>
    <dgm:pt modelId="{F54996D6-D8B2-1146-92F3-4AE1A7EA48C3}" type="pres">
      <dgm:prSet presAssocID="{1F7208F0-0ECF-437D-859B-C0D8FDCC2968}" presName="spacer" presStyleCnt="0"/>
      <dgm:spPr/>
    </dgm:pt>
    <dgm:pt modelId="{10428513-6BFB-DC4D-86E3-1E1C2F7DA802}" type="pres">
      <dgm:prSet presAssocID="{8D48D805-92FD-4F51-82B2-2D330EFA10DF}" presName="parentText" presStyleLbl="node1" presStyleIdx="2" presStyleCnt="4">
        <dgm:presLayoutVars>
          <dgm:chMax val="0"/>
          <dgm:bulletEnabled val="1"/>
        </dgm:presLayoutVars>
      </dgm:prSet>
      <dgm:spPr/>
    </dgm:pt>
    <dgm:pt modelId="{EF0D564D-8257-AF40-8923-FEC571FC742C}" type="pres">
      <dgm:prSet presAssocID="{64127EAC-3ACF-4A42-A8C8-5D0C2FB8C308}" presName="spacer" presStyleCnt="0"/>
      <dgm:spPr/>
    </dgm:pt>
    <dgm:pt modelId="{9C2F499C-A4CC-4048-8747-AB9161685F5E}" type="pres">
      <dgm:prSet presAssocID="{853E4191-E635-4FA3-AEA6-87F9E39CC7E8}" presName="parentText" presStyleLbl="node1" presStyleIdx="3" presStyleCnt="4">
        <dgm:presLayoutVars>
          <dgm:chMax val="0"/>
          <dgm:bulletEnabled val="1"/>
        </dgm:presLayoutVars>
      </dgm:prSet>
      <dgm:spPr/>
    </dgm:pt>
  </dgm:ptLst>
  <dgm:cxnLst>
    <dgm:cxn modelId="{2E89D248-E35A-40F3-9206-37F5B1A6579C}" srcId="{5FE2B369-FE5A-4E5A-B4C2-4BFCE50EE50F}" destId="{7982C3CE-156D-4587-9F40-F20A6548F063}" srcOrd="0" destOrd="0" parTransId="{CD437165-E2F9-41EE-B7CF-6770BE9BF7FC}" sibTransId="{D5B48519-E8BE-4FCE-80E8-9C6FD50AE0F5}"/>
    <dgm:cxn modelId="{F7B0904A-6273-3B43-9683-A3AEFA114F90}" type="presOf" srcId="{5FE2B369-FE5A-4E5A-B4C2-4BFCE50EE50F}" destId="{93D33CCC-8DD8-9546-AE69-C52AD2511941}" srcOrd="0" destOrd="0" presId="urn:microsoft.com/office/officeart/2005/8/layout/vList2"/>
    <dgm:cxn modelId="{AA2B1E5C-B5A7-42AD-9E94-C68B465EDC3E}" srcId="{5FE2B369-FE5A-4E5A-B4C2-4BFCE50EE50F}" destId="{8D48D805-92FD-4F51-82B2-2D330EFA10DF}" srcOrd="2" destOrd="0" parTransId="{9B7DECCB-D356-4E83-91E2-9D101F60B664}" sibTransId="{64127EAC-3ACF-4A42-A8C8-5D0C2FB8C308}"/>
    <dgm:cxn modelId="{034C2482-4434-4362-B70C-F5C2AA87DED5}" srcId="{5FE2B369-FE5A-4E5A-B4C2-4BFCE50EE50F}" destId="{467C6C28-8F50-4F8A-A465-D6334B384D99}" srcOrd="1" destOrd="0" parTransId="{0CF4A0AD-59E4-4FD4-BB3F-54A325FE6341}" sibTransId="{1F7208F0-0ECF-437D-859B-C0D8FDCC2968}"/>
    <dgm:cxn modelId="{E56E82B1-B1F2-48DC-9191-106108048947}" srcId="{5FE2B369-FE5A-4E5A-B4C2-4BFCE50EE50F}" destId="{853E4191-E635-4FA3-AEA6-87F9E39CC7E8}" srcOrd="3" destOrd="0" parTransId="{1FEE34B0-8C60-41CB-9C39-66EC78E638F8}" sibTransId="{E02CB279-424A-4BEA-AC72-86F5889EC36D}"/>
    <dgm:cxn modelId="{368149B9-7174-4E43-B290-DAB05BA1613D}" type="presOf" srcId="{7982C3CE-156D-4587-9F40-F20A6548F063}" destId="{1B59A032-CE82-D94B-80C4-35887B5693AF}" srcOrd="0" destOrd="0" presId="urn:microsoft.com/office/officeart/2005/8/layout/vList2"/>
    <dgm:cxn modelId="{7F653BBE-AAE6-4147-ABEA-8084E669A735}" type="presOf" srcId="{8D48D805-92FD-4F51-82B2-2D330EFA10DF}" destId="{10428513-6BFB-DC4D-86E3-1E1C2F7DA802}" srcOrd="0" destOrd="0" presId="urn:microsoft.com/office/officeart/2005/8/layout/vList2"/>
    <dgm:cxn modelId="{B77DCABE-DB05-F342-A033-6B49CC2BBBBC}" type="presOf" srcId="{467C6C28-8F50-4F8A-A465-D6334B384D99}" destId="{C3033907-FB3C-A84D-B798-4F6D8CA2169A}" srcOrd="0" destOrd="0" presId="urn:microsoft.com/office/officeart/2005/8/layout/vList2"/>
    <dgm:cxn modelId="{92F408EC-3169-604F-AF0F-A298534702B1}" type="presOf" srcId="{853E4191-E635-4FA3-AEA6-87F9E39CC7E8}" destId="{9C2F499C-A4CC-4048-8747-AB9161685F5E}" srcOrd="0" destOrd="0" presId="urn:microsoft.com/office/officeart/2005/8/layout/vList2"/>
    <dgm:cxn modelId="{AFB02FF9-E054-7140-85CE-3969ED65627A}" type="presParOf" srcId="{93D33CCC-8DD8-9546-AE69-C52AD2511941}" destId="{1B59A032-CE82-D94B-80C4-35887B5693AF}" srcOrd="0" destOrd="0" presId="urn:microsoft.com/office/officeart/2005/8/layout/vList2"/>
    <dgm:cxn modelId="{C1FFB194-1F0A-9C46-A53E-43CC0EDDAECA}" type="presParOf" srcId="{93D33CCC-8DD8-9546-AE69-C52AD2511941}" destId="{10BA98D7-8355-8440-A22D-380474E73255}" srcOrd="1" destOrd="0" presId="urn:microsoft.com/office/officeart/2005/8/layout/vList2"/>
    <dgm:cxn modelId="{ABB15407-8ACE-854C-B2B7-59A97ED1FB21}" type="presParOf" srcId="{93D33CCC-8DD8-9546-AE69-C52AD2511941}" destId="{C3033907-FB3C-A84D-B798-4F6D8CA2169A}" srcOrd="2" destOrd="0" presId="urn:microsoft.com/office/officeart/2005/8/layout/vList2"/>
    <dgm:cxn modelId="{7AA9E080-8263-7143-97CB-8C98907E75FC}" type="presParOf" srcId="{93D33CCC-8DD8-9546-AE69-C52AD2511941}" destId="{F54996D6-D8B2-1146-92F3-4AE1A7EA48C3}" srcOrd="3" destOrd="0" presId="urn:microsoft.com/office/officeart/2005/8/layout/vList2"/>
    <dgm:cxn modelId="{FF062C1D-C48C-4046-8DB2-F1353CD2CAE3}" type="presParOf" srcId="{93D33CCC-8DD8-9546-AE69-C52AD2511941}" destId="{10428513-6BFB-DC4D-86E3-1E1C2F7DA802}" srcOrd="4" destOrd="0" presId="urn:microsoft.com/office/officeart/2005/8/layout/vList2"/>
    <dgm:cxn modelId="{9ADA3C3D-ABA8-D94A-A3E9-03B9A8E62EE4}" type="presParOf" srcId="{93D33CCC-8DD8-9546-AE69-C52AD2511941}" destId="{EF0D564D-8257-AF40-8923-FEC571FC742C}" srcOrd="5" destOrd="0" presId="urn:microsoft.com/office/officeart/2005/8/layout/vList2"/>
    <dgm:cxn modelId="{6491E426-8CFE-F54B-98B9-6A061DBFA226}" type="presParOf" srcId="{93D33CCC-8DD8-9546-AE69-C52AD2511941}" destId="{9C2F499C-A4CC-4048-8747-AB9161685F5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E2B369-FE5A-4E5A-B4C2-4BFCE50EE5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6376730-A68E-4EFC-9031-1C29C1496C4D}">
      <dgm:prSet/>
      <dgm:spPr/>
      <dgm:t>
        <a:bodyPr/>
        <a:lstStyle/>
        <a:p>
          <a:pPr marL="0" lvl="0" defTabSz="755650">
            <a:lnSpc>
              <a:spcPct val="90000"/>
            </a:lnSpc>
            <a:spcBef>
              <a:spcPct val="0"/>
            </a:spcBef>
            <a:spcAft>
              <a:spcPct val="35000"/>
            </a:spcAft>
            <a:buNone/>
          </a:pPr>
          <a:r>
            <a:rPr lang="en-US" b="1" dirty="0">
              <a:solidFill>
                <a:srgbClr val="002060"/>
              </a:solidFill>
            </a:rPr>
            <a:t>Global partnerships with policy and decision makers</a:t>
          </a:r>
        </a:p>
      </dgm:t>
    </dgm:pt>
    <dgm:pt modelId="{1F0CBC1E-CCC6-4726-878A-E8953C9C0879}" type="parTrans" cxnId="{C6FAC5BB-5D44-464E-9360-576A14EDD30C}">
      <dgm:prSet/>
      <dgm:spPr/>
      <dgm:t>
        <a:bodyPr/>
        <a:lstStyle/>
        <a:p>
          <a:endParaRPr lang="en-US"/>
        </a:p>
      </dgm:t>
    </dgm:pt>
    <dgm:pt modelId="{08DCE601-A9B2-471B-80E0-8704BEDB0011}" type="sibTrans" cxnId="{C6FAC5BB-5D44-464E-9360-576A14EDD30C}">
      <dgm:prSet/>
      <dgm:spPr/>
      <dgm:t>
        <a:bodyPr/>
        <a:lstStyle/>
        <a:p>
          <a:endParaRPr lang="en-US"/>
        </a:p>
      </dgm:t>
    </dgm:pt>
    <dgm:pt modelId="{7982C3CE-156D-4587-9F40-F20A6548F063}">
      <dgm:prSet/>
      <dgm:spPr/>
      <dgm:t>
        <a:bodyPr/>
        <a:lstStyle/>
        <a:p>
          <a:r>
            <a:rPr lang="en-US" b="1" dirty="0">
              <a:solidFill>
                <a:srgbClr val="002060"/>
              </a:solidFill>
            </a:rPr>
            <a:t>Intersectional, interdisciplinary partnerships</a:t>
          </a:r>
        </a:p>
      </dgm:t>
    </dgm:pt>
    <dgm:pt modelId="{CD437165-E2F9-41EE-B7CF-6770BE9BF7FC}" type="parTrans" cxnId="{2E89D248-E35A-40F3-9206-37F5B1A6579C}">
      <dgm:prSet/>
      <dgm:spPr/>
      <dgm:t>
        <a:bodyPr/>
        <a:lstStyle/>
        <a:p>
          <a:endParaRPr lang="en-US"/>
        </a:p>
      </dgm:t>
    </dgm:pt>
    <dgm:pt modelId="{D5B48519-E8BE-4FCE-80E8-9C6FD50AE0F5}" type="sibTrans" cxnId="{2E89D248-E35A-40F3-9206-37F5B1A6579C}">
      <dgm:prSet/>
      <dgm:spPr/>
      <dgm:t>
        <a:bodyPr/>
        <a:lstStyle/>
        <a:p>
          <a:endParaRPr lang="en-US"/>
        </a:p>
      </dgm:t>
    </dgm:pt>
    <dgm:pt modelId="{467C6C28-8F50-4F8A-A465-D6334B384D99}">
      <dgm:prSet/>
      <dgm:spPr/>
      <dgm:t>
        <a:bodyPr/>
        <a:lstStyle/>
        <a:p>
          <a:r>
            <a:rPr lang="en-US" b="1" dirty="0">
              <a:solidFill>
                <a:srgbClr val="002060"/>
              </a:solidFill>
            </a:rPr>
            <a:t>Academic, clinical, research, grass roots</a:t>
          </a:r>
        </a:p>
      </dgm:t>
    </dgm:pt>
    <dgm:pt modelId="{0CF4A0AD-59E4-4FD4-BB3F-54A325FE6341}" type="parTrans" cxnId="{034C2482-4434-4362-B70C-F5C2AA87DED5}">
      <dgm:prSet/>
      <dgm:spPr/>
      <dgm:t>
        <a:bodyPr/>
        <a:lstStyle/>
        <a:p>
          <a:endParaRPr lang="en-US"/>
        </a:p>
      </dgm:t>
    </dgm:pt>
    <dgm:pt modelId="{1F7208F0-0ECF-437D-859B-C0D8FDCC2968}" type="sibTrans" cxnId="{034C2482-4434-4362-B70C-F5C2AA87DED5}">
      <dgm:prSet/>
      <dgm:spPr/>
      <dgm:t>
        <a:bodyPr/>
        <a:lstStyle/>
        <a:p>
          <a:endParaRPr lang="en-US"/>
        </a:p>
      </dgm:t>
    </dgm:pt>
    <dgm:pt modelId="{8D48D805-92FD-4F51-82B2-2D330EFA10DF}">
      <dgm:prSet/>
      <dgm:spPr/>
      <dgm:t>
        <a:bodyPr/>
        <a:lstStyle/>
        <a:p>
          <a:r>
            <a:rPr lang="en-US" b="1" dirty="0">
              <a:solidFill>
                <a:srgbClr val="002060"/>
              </a:solidFill>
            </a:rPr>
            <a:t>Civil society and multilateral partnerships</a:t>
          </a:r>
        </a:p>
      </dgm:t>
    </dgm:pt>
    <dgm:pt modelId="{9B7DECCB-D356-4E83-91E2-9D101F60B664}" type="parTrans" cxnId="{AA2B1E5C-B5A7-42AD-9E94-C68B465EDC3E}">
      <dgm:prSet/>
      <dgm:spPr/>
      <dgm:t>
        <a:bodyPr/>
        <a:lstStyle/>
        <a:p>
          <a:endParaRPr lang="en-US"/>
        </a:p>
      </dgm:t>
    </dgm:pt>
    <dgm:pt modelId="{64127EAC-3ACF-4A42-A8C8-5D0C2FB8C308}" type="sibTrans" cxnId="{AA2B1E5C-B5A7-42AD-9E94-C68B465EDC3E}">
      <dgm:prSet/>
      <dgm:spPr/>
      <dgm:t>
        <a:bodyPr/>
        <a:lstStyle/>
        <a:p>
          <a:endParaRPr lang="en-US"/>
        </a:p>
      </dgm:t>
    </dgm:pt>
    <dgm:pt modelId="{853E4191-E635-4FA3-AEA6-87F9E39CC7E8}">
      <dgm:prSet/>
      <dgm:spPr/>
      <dgm:t>
        <a:bodyPr/>
        <a:lstStyle/>
        <a:p>
          <a:endParaRPr lang="en-US" b="1" dirty="0">
            <a:solidFill>
              <a:srgbClr val="FFFF00"/>
            </a:solidFill>
          </a:endParaRPr>
        </a:p>
      </dgm:t>
    </dgm:pt>
    <dgm:pt modelId="{1FEE34B0-8C60-41CB-9C39-66EC78E638F8}" type="parTrans" cxnId="{E56E82B1-B1F2-48DC-9191-106108048947}">
      <dgm:prSet/>
      <dgm:spPr/>
      <dgm:t>
        <a:bodyPr/>
        <a:lstStyle/>
        <a:p>
          <a:endParaRPr lang="en-US"/>
        </a:p>
      </dgm:t>
    </dgm:pt>
    <dgm:pt modelId="{E02CB279-424A-4BEA-AC72-86F5889EC36D}" type="sibTrans" cxnId="{E56E82B1-B1F2-48DC-9191-106108048947}">
      <dgm:prSet/>
      <dgm:spPr/>
      <dgm:t>
        <a:bodyPr/>
        <a:lstStyle/>
        <a:p>
          <a:endParaRPr lang="en-US"/>
        </a:p>
      </dgm:t>
    </dgm:pt>
    <dgm:pt modelId="{5D20F414-11E1-734C-924F-807FA5B115C5}">
      <dgm:prSet/>
      <dgm:spPr/>
      <dgm:t>
        <a:bodyPr/>
        <a:lstStyle/>
        <a:p>
          <a:r>
            <a:rPr lang="en-US" b="1" dirty="0">
              <a:solidFill>
                <a:srgbClr val="002060"/>
              </a:solidFill>
            </a:rPr>
            <a:t>Local to global private/public partnerships</a:t>
          </a:r>
        </a:p>
      </dgm:t>
    </dgm:pt>
    <dgm:pt modelId="{FC5AE1E6-F3A7-5A42-8D6F-EEC8AF077173}" type="parTrans" cxnId="{4DCE6A71-9E85-D042-B3CB-C57BE37B3091}">
      <dgm:prSet/>
      <dgm:spPr/>
      <dgm:t>
        <a:bodyPr/>
        <a:lstStyle/>
        <a:p>
          <a:endParaRPr lang="en-US"/>
        </a:p>
      </dgm:t>
    </dgm:pt>
    <dgm:pt modelId="{AA6502C7-2793-4347-80E5-401006677BBA}" type="sibTrans" cxnId="{4DCE6A71-9E85-D042-B3CB-C57BE37B3091}">
      <dgm:prSet/>
      <dgm:spPr/>
      <dgm:t>
        <a:bodyPr/>
        <a:lstStyle/>
        <a:p>
          <a:endParaRPr lang="en-US"/>
        </a:p>
      </dgm:t>
    </dgm:pt>
    <dgm:pt modelId="{93D33CCC-8DD8-9546-AE69-C52AD2511941}" type="pres">
      <dgm:prSet presAssocID="{5FE2B369-FE5A-4E5A-B4C2-4BFCE50EE50F}" presName="linear" presStyleCnt="0">
        <dgm:presLayoutVars>
          <dgm:animLvl val="lvl"/>
          <dgm:resizeHandles val="exact"/>
        </dgm:presLayoutVars>
      </dgm:prSet>
      <dgm:spPr/>
    </dgm:pt>
    <dgm:pt modelId="{099E2A37-4B72-1346-B1DF-00B3EDDD550F}" type="pres">
      <dgm:prSet presAssocID="{E6376730-A68E-4EFC-9031-1C29C1496C4D}" presName="parentText" presStyleLbl="node1" presStyleIdx="0" presStyleCnt="6">
        <dgm:presLayoutVars>
          <dgm:chMax val="0"/>
          <dgm:bulletEnabled val="1"/>
        </dgm:presLayoutVars>
      </dgm:prSet>
      <dgm:spPr/>
    </dgm:pt>
    <dgm:pt modelId="{70D0BF06-2C57-4A40-BF49-C1C857EC0521}" type="pres">
      <dgm:prSet presAssocID="{08DCE601-A9B2-471B-80E0-8704BEDB0011}" presName="spacer" presStyleCnt="0"/>
      <dgm:spPr/>
    </dgm:pt>
    <dgm:pt modelId="{1B59A032-CE82-D94B-80C4-35887B5693AF}" type="pres">
      <dgm:prSet presAssocID="{7982C3CE-156D-4587-9F40-F20A6548F063}" presName="parentText" presStyleLbl="node1" presStyleIdx="1" presStyleCnt="6">
        <dgm:presLayoutVars>
          <dgm:chMax val="0"/>
          <dgm:bulletEnabled val="1"/>
        </dgm:presLayoutVars>
      </dgm:prSet>
      <dgm:spPr/>
    </dgm:pt>
    <dgm:pt modelId="{10BA98D7-8355-8440-A22D-380474E73255}" type="pres">
      <dgm:prSet presAssocID="{D5B48519-E8BE-4FCE-80E8-9C6FD50AE0F5}" presName="spacer" presStyleCnt="0"/>
      <dgm:spPr/>
    </dgm:pt>
    <dgm:pt modelId="{C3033907-FB3C-A84D-B798-4F6D8CA2169A}" type="pres">
      <dgm:prSet presAssocID="{467C6C28-8F50-4F8A-A465-D6334B384D99}" presName="parentText" presStyleLbl="node1" presStyleIdx="2" presStyleCnt="6">
        <dgm:presLayoutVars>
          <dgm:chMax val="0"/>
          <dgm:bulletEnabled val="1"/>
        </dgm:presLayoutVars>
      </dgm:prSet>
      <dgm:spPr/>
    </dgm:pt>
    <dgm:pt modelId="{F54996D6-D8B2-1146-92F3-4AE1A7EA48C3}" type="pres">
      <dgm:prSet presAssocID="{1F7208F0-0ECF-437D-859B-C0D8FDCC2968}" presName="spacer" presStyleCnt="0"/>
      <dgm:spPr/>
    </dgm:pt>
    <dgm:pt modelId="{10428513-6BFB-DC4D-86E3-1E1C2F7DA802}" type="pres">
      <dgm:prSet presAssocID="{8D48D805-92FD-4F51-82B2-2D330EFA10DF}" presName="parentText" presStyleLbl="node1" presStyleIdx="3" presStyleCnt="6">
        <dgm:presLayoutVars>
          <dgm:chMax val="0"/>
          <dgm:bulletEnabled val="1"/>
        </dgm:presLayoutVars>
      </dgm:prSet>
      <dgm:spPr/>
    </dgm:pt>
    <dgm:pt modelId="{EF0D564D-8257-AF40-8923-FEC571FC742C}" type="pres">
      <dgm:prSet presAssocID="{64127EAC-3ACF-4A42-A8C8-5D0C2FB8C308}" presName="spacer" presStyleCnt="0"/>
      <dgm:spPr/>
    </dgm:pt>
    <dgm:pt modelId="{9C2F499C-A4CC-4048-8747-AB9161685F5E}" type="pres">
      <dgm:prSet presAssocID="{853E4191-E635-4FA3-AEA6-87F9E39CC7E8}" presName="parentText" presStyleLbl="node1" presStyleIdx="4" presStyleCnt="6">
        <dgm:presLayoutVars>
          <dgm:chMax val="0"/>
          <dgm:bulletEnabled val="1"/>
        </dgm:presLayoutVars>
      </dgm:prSet>
      <dgm:spPr/>
    </dgm:pt>
    <dgm:pt modelId="{5BEF0816-AECF-5048-84D8-678BE175695E}" type="pres">
      <dgm:prSet presAssocID="{E02CB279-424A-4BEA-AC72-86F5889EC36D}" presName="spacer" presStyleCnt="0"/>
      <dgm:spPr/>
    </dgm:pt>
    <dgm:pt modelId="{993B96A9-2B10-4942-A14C-3BB74D0734F6}" type="pres">
      <dgm:prSet presAssocID="{5D20F414-11E1-734C-924F-807FA5B115C5}" presName="parentText" presStyleLbl="node1" presStyleIdx="5" presStyleCnt="6" custLinFactY="-52741" custLinFactNeighborX="90673" custLinFactNeighborY="-100000">
        <dgm:presLayoutVars>
          <dgm:chMax val="0"/>
          <dgm:bulletEnabled val="1"/>
        </dgm:presLayoutVars>
      </dgm:prSet>
      <dgm:spPr/>
    </dgm:pt>
  </dgm:ptLst>
  <dgm:cxnLst>
    <dgm:cxn modelId="{2E89D248-E35A-40F3-9206-37F5B1A6579C}" srcId="{5FE2B369-FE5A-4E5A-B4C2-4BFCE50EE50F}" destId="{7982C3CE-156D-4587-9F40-F20A6548F063}" srcOrd="1" destOrd="0" parTransId="{CD437165-E2F9-41EE-B7CF-6770BE9BF7FC}" sibTransId="{D5B48519-E8BE-4FCE-80E8-9C6FD50AE0F5}"/>
    <dgm:cxn modelId="{F7B0904A-6273-3B43-9683-A3AEFA114F90}" type="presOf" srcId="{5FE2B369-FE5A-4E5A-B4C2-4BFCE50EE50F}" destId="{93D33CCC-8DD8-9546-AE69-C52AD2511941}" srcOrd="0" destOrd="0" presId="urn:microsoft.com/office/officeart/2005/8/layout/vList2"/>
    <dgm:cxn modelId="{AA2B1E5C-B5A7-42AD-9E94-C68B465EDC3E}" srcId="{5FE2B369-FE5A-4E5A-B4C2-4BFCE50EE50F}" destId="{8D48D805-92FD-4F51-82B2-2D330EFA10DF}" srcOrd="3" destOrd="0" parTransId="{9B7DECCB-D356-4E83-91E2-9D101F60B664}" sibTransId="{64127EAC-3ACF-4A42-A8C8-5D0C2FB8C308}"/>
    <dgm:cxn modelId="{4DCE6A71-9E85-D042-B3CB-C57BE37B3091}" srcId="{5FE2B369-FE5A-4E5A-B4C2-4BFCE50EE50F}" destId="{5D20F414-11E1-734C-924F-807FA5B115C5}" srcOrd="5" destOrd="0" parTransId="{FC5AE1E6-F3A7-5A42-8D6F-EEC8AF077173}" sibTransId="{AA6502C7-2793-4347-80E5-401006677BBA}"/>
    <dgm:cxn modelId="{034C2482-4434-4362-B70C-F5C2AA87DED5}" srcId="{5FE2B369-FE5A-4E5A-B4C2-4BFCE50EE50F}" destId="{467C6C28-8F50-4F8A-A465-D6334B384D99}" srcOrd="2" destOrd="0" parTransId="{0CF4A0AD-59E4-4FD4-BB3F-54A325FE6341}" sibTransId="{1F7208F0-0ECF-437D-859B-C0D8FDCC2968}"/>
    <dgm:cxn modelId="{937B1990-4DA9-BA47-A370-3052E478A8F3}" type="presOf" srcId="{5D20F414-11E1-734C-924F-807FA5B115C5}" destId="{993B96A9-2B10-4942-A14C-3BB74D0734F6}" srcOrd="0" destOrd="0" presId="urn:microsoft.com/office/officeart/2005/8/layout/vList2"/>
    <dgm:cxn modelId="{3E1B32B0-4C91-0A45-BC02-4EADAAA959C6}" type="presOf" srcId="{E6376730-A68E-4EFC-9031-1C29C1496C4D}" destId="{099E2A37-4B72-1346-B1DF-00B3EDDD550F}" srcOrd="0" destOrd="0" presId="urn:microsoft.com/office/officeart/2005/8/layout/vList2"/>
    <dgm:cxn modelId="{E56E82B1-B1F2-48DC-9191-106108048947}" srcId="{5FE2B369-FE5A-4E5A-B4C2-4BFCE50EE50F}" destId="{853E4191-E635-4FA3-AEA6-87F9E39CC7E8}" srcOrd="4" destOrd="0" parTransId="{1FEE34B0-8C60-41CB-9C39-66EC78E638F8}" sibTransId="{E02CB279-424A-4BEA-AC72-86F5889EC36D}"/>
    <dgm:cxn modelId="{368149B9-7174-4E43-B290-DAB05BA1613D}" type="presOf" srcId="{7982C3CE-156D-4587-9F40-F20A6548F063}" destId="{1B59A032-CE82-D94B-80C4-35887B5693AF}" srcOrd="0" destOrd="0" presId="urn:microsoft.com/office/officeart/2005/8/layout/vList2"/>
    <dgm:cxn modelId="{C6FAC5BB-5D44-464E-9360-576A14EDD30C}" srcId="{5FE2B369-FE5A-4E5A-B4C2-4BFCE50EE50F}" destId="{E6376730-A68E-4EFC-9031-1C29C1496C4D}" srcOrd="0" destOrd="0" parTransId="{1F0CBC1E-CCC6-4726-878A-E8953C9C0879}" sibTransId="{08DCE601-A9B2-471B-80E0-8704BEDB0011}"/>
    <dgm:cxn modelId="{7F653BBE-AAE6-4147-ABEA-8084E669A735}" type="presOf" srcId="{8D48D805-92FD-4F51-82B2-2D330EFA10DF}" destId="{10428513-6BFB-DC4D-86E3-1E1C2F7DA802}" srcOrd="0" destOrd="0" presId="urn:microsoft.com/office/officeart/2005/8/layout/vList2"/>
    <dgm:cxn modelId="{B77DCABE-DB05-F342-A033-6B49CC2BBBBC}" type="presOf" srcId="{467C6C28-8F50-4F8A-A465-D6334B384D99}" destId="{C3033907-FB3C-A84D-B798-4F6D8CA2169A}" srcOrd="0" destOrd="0" presId="urn:microsoft.com/office/officeart/2005/8/layout/vList2"/>
    <dgm:cxn modelId="{92F408EC-3169-604F-AF0F-A298534702B1}" type="presOf" srcId="{853E4191-E635-4FA3-AEA6-87F9E39CC7E8}" destId="{9C2F499C-A4CC-4048-8747-AB9161685F5E}" srcOrd="0" destOrd="0" presId="urn:microsoft.com/office/officeart/2005/8/layout/vList2"/>
    <dgm:cxn modelId="{4B685C58-BBCC-C442-A525-0B0405443C8B}" type="presParOf" srcId="{93D33CCC-8DD8-9546-AE69-C52AD2511941}" destId="{099E2A37-4B72-1346-B1DF-00B3EDDD550F}" srcOrd="0" destOrd="0" presId="urn:microsoft.com/office/officeart/2005/8/layout/vList2"/>
    <dgm:cxn modelId="{8BC27E62-032C-E14E-8F16-74BF8EE8B32E}" type="presParOf" srcId="{93D33CCC-8DD8-9546-AE69-C52AD2511941}" destId="{70D0BF06-2C57-4A40-BF49-C1C857EC0521}" srcOrd="1" destOrd="0" presId="urn:microsoft.com/office/officeart/2005/8/layout/vList2"/>
    <dgm:cxn modelId="{AFB02FF9-E054-7140-85CE-3969ED65627A}" type="presParOf" srcId="{93D33CCC-8DD8-9546-AE69-C52AD2511941}" destId="{1B59A032-CE82-D94B-80C4-35887B5693AF}" srcOrd="2" destOrd="0" presId="urn:microsoft.com/office/officeart/2005/8/layout/vList2"/>
    <dgm:cxn modelId="{C1FFB194-1F0A-9C46-A53E-43CC0EDDAECA}" type="presParOf" srcId="{93D33CCC-8DD8-9546-AE69-C52AD2511941}" destId="{10BA98D7-8355-8440-A22D-380474E73255}" srcOrd="3" destOrd="0" presId="urn:microsoft.com/office/officeart/2005/8/layout/vList2"/>
    <dgm:cxn modelId="{ABB15407-8ACE-854C-B2B7-59A97ED1FB21}" type="presParOf" srcId="{93D33CCC-8DD8-9546-AE69-C52AD2511941}" destId="{C3033907-FB3C-A84D-B798-4F6D8CA2169A}" srcOrd="4" destOrd="0" presId="urn:microsoft.com/office/officeart/2005/8/layout/vList2"/>
    <dgm:cxn modelId="{7AA9E080-8263-7143-97CB-8C98907E75FC}" type="presParOf" srcId="{93D33CCC-8DD8-9546-AE69-C52AD2511941}" destId="{F54996D6-D8B2-1146-92F3-4AE1A7EA48C3}" srcOrd="5" destOrd="0" presId="urn:microsoft.com/office/officeart/2005/8/layout/vList2"/>
    <dgm:cxn modelId="{FF062C1D-C48C-4046-8DB2-F1353CD2CAE3}" type="presParOf" srcId="{93D33CCC-8DD8-9546-AE69-C52AD2511941}" destId="{10428513-6BFB-DC4D-86E3-1E1C2F7DA802}" srcOrd="6" destOrd="0" presId="urn:microsoft.com/office/officeart/2005/8/layout/vList2"/>
    <dgm:cxn modelId="{9ADA3C3D-ABA8-D94A-A3E9-03B9A8E62EE4}" type="presParOf" srcId="{93D33CCC-8DD8-9546-AE69-C52AD2511941}" destId="{EF0D564D-8257-AF40-8923-FEC571FC742C}" srcOrd="7" destOrd="0" presId="urn:microsoft.com/office/officeart/2005/8/layout/vList2"/>
    <dgm:cxn modelId="{6491E426-8CFE-F54B-98B9-6A061DBFA226}" type="presParOf" srcId="{93D33CCC-8DD8-9546-AE69-C52AD2511941}" destId="{9C2F499C-A4CC-4048-8747-AB9161685F5E}" srcOrd="8" destOrd="0" presId="urn:microsoft.com/office/officeart/2005/8/layout/vList2"/>
    <dgm:cxn modelId="{FA9F32AD-A4FA-F641-A970-3DD41AAEF4AA}" type="presParOf" srcId="{93D33CCC-8DD8-9546-AE69-C52AD2511941}" destId="{5BEF0816-AECF-5048-84D8-678BE175695E}" srcOrd="9" destOrd="0" presId="urn:microsoft.com/office/officeart/2005/8/layout/vList2"/>
    <dgm:cxn modelId="{F035E6CA-EAA0-DB45-87B6-38010101F8EB}" type="presParOf" srcId="{93D33CCC-8DD8-9546-AE69-C52AD2511941}" destId="{993B96A9-2B10-4942-A14C-3BB74D0734F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9B42FCC-D4B9-4721-BABF-1935A6DEBDE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15201DD-55D1-4E95-A7B3-1742E9661B0A}">
      <dgm:prSet/>
      <dgm:spPr/>
      <dgm:t>
        <a:bodyPr/>
        <a:lstStyle/>
        <a:p>
          <a:r>
            <a:rPr lang="en-US" b="1" i="1"/>
            <a:t>If your compassion </a:t>
          </a:r>
          <a:endParaRPr lang="en-US"/>
        </a:p>
      </dgm:t>
    </dgm:pt>
    <dgm:pt modelId="{6A45715E-54E4-4238-B32C-0D2483F5F101}" type="parTrans" cxnId="{4FEE676D-29A2-4C5C-AE91-8496DF2F87C6}">
      <dgm:prSet/>
      <dgm:spPr/>
      <dgm:t>
        <a:bodyPr/>
        <a:lstStyle/>
        <a:p>
          <a:endParaRPr lang="en-US"/>
        </a:p>
      </dgm:t>
    </dgm:pt>
    <dgm:pt modelId="{4A2AF828-E31D-40F0-A9AF-3CF6F3D83450}" type="sibTrans" cxnId="{4FEE676D-29A2-4C5C-AE91-8496DF2F87C6}">
      <dgm:prSet/>
      <dgm:spPr/>
      <dgm:t>
        <a:bodyPr/>
        <a:lstStyle/>
        <a:p>
          <a:endParaRPr lang="en-US"/>
        </a:p>
      </dgm:t>
    </dgm:pt>
    <dgm:pt modelId="{310E8B97-358A-4682-B58F-C49C67349978}">
      <dgm:prSet/>
      <dgm:spPr/>
      <dgm:t>
        <a:bodyPr/>
        <a:lstStyle/>
        <a:p>
          <a:r>
            <a:rPr lang="en-US" b="1" i="1"/>
            <a:t>does not include yourself, </a:t>
          </a:r>
          <a:endParaRPr lang="en-US"/>
        </a:p>
      </dgm:t>
    </dgm:pt>
    <dgm:pt modelId="{082BDD8A-27E4-4277-BBA2-5BE3AF248CF7}" type="parTrans" cxnId="{2906369A-71C8-4DD8-B796-26AF1C5ABD74}">
      <dgm:prSet/>
      <dgm:spPr/>
      <dgm:t>
        <a:bodyPr/>
        <a:lstStyle/>
        <a:p>
          <a:endParaRPr lang="en-US"/>
        </a:p>
      </dgm:t>
    </dgm:pt>
    <dgm:pt modelId="{B683CD9D-10A4-4A94-BC8E-F7B3A77F7910}" type="sibTrans" cxnId="{2906369A-71C8-4DD8-B796-26AF1C5ABD74}">
      <dgm:prSet/>
      <dgm:spPr/>
      <dgm:t>
        <a:bodyPr/>
        <a:lstStyle/>
        <a:p>
          <a:endParaRPr lang="en-US"/>
        </a:p>
      </dgm:t>
    </dgm:pt>
    <dgm:pt modelId="{6DF9767C-F096-430C-82CE-4788E2F6A331}">
      <dgm:prSet/>
      <dgm:spPr/>
      <dgm:t>
        <a:bodyPr/>
        <a:lstStyle/>
        <a:p>
          <a:r>
            <a:rPr lang="en-US" b="1" i="1"/>
            <a:t>it is incomplete </a:t>
          </a:r>
          <a:endParaRPr lang="en-US"/>
        </a:p>
      </dgm:t>
    </dgm:pt>
    <dgm:pt modelId="{A1638BBB-16A1-4B88-9687-8E9DEE1A0F1E}" type="parTrans" cxnId="{CC94AF8A-63E0-463A-B644-DDDEB6765597}">
      <dgm:prSet/>
      <dgm:spPr/>
      <dgm:t>
        <a:bodyPr/>
        <a:lstStyle/>
        <a:p>
          <a:endParaRPr lang="en-US"/>
        </a:p>
      </dgm:t>
    </dgm:pt>
    <dgm:pt modelId="{FC084C7A-27E2-4045-A16F-501E42441014}" type="sibTrans" cxnId="{CC94AF8A-63E0-463A-B644-DDDEB6765597}">
      <dgm:prSet/>
      <dgm:spPr/>
      <dgm:t>
        <a:bodyPr/>
        <a:lstStyle/>
        <a:p>
          <a:endParaRPr lang="en-US"/>
        </a:p>
      </dgm:t>
    </dgm:pt>
    <dgm:pt modelId="{3A3FCF47-B5C5-4318-A47F-68949498A58A}">
      <dgm:prSet/>
      <dgm:spPr/>
      <dgm:t>
        <a:bodyPr/>
        <a:lstStyle/>
        <a:p>
          <a:r>
            <a:rPr lang="en-US" i="1"/>
            <a:t>Jack Korfield</a:t>
          </a:r>
          <a:endParaRPr lang="en-US"/>
        </a:p>
      </dgm:t>
    </dgm:pt>
    <dgm:pt modelId="{8F66A6C0-B31D-4FB5-9908-C919A4427A67}" type="parTrans" cxnId="{783AC3E7-BE4A-4987-AEF3-E68FDAF49299}">
      <dgm:prSet/>
      <dgm:spPr/>
      <dgm:t>
        <a:bodyPr/>
        <a:lstStyle/>
        <a:p>
          <a:endParaRPr lang="en-US"/>
        </a:p>
      </dgm:t>
    </dgm:pt>
    <dgm:pt modelId="{B883C42C-F43C-40E3-9A3B-5F028FADC0BF}" type="sibTrans" cxnId="{783AC3E7-BE4A-4987-AEF3-E68FDAF49299}">
      <dgm:prSet/>
      <dgm:spPr/>
      <dgm:t>
        <a:bodyPr/>
        <a:lstStyle/>
        <a:p>
          <a:endParaRPr lang="en-US"/>
        </a:p>
      </dgm:t>
    </dgm:pt>
    <dgm:pt modelId="{F48134DA-9F3D-7547-8F8F-443FA39C4B7D}" type="pres">
      <dgm:prSet presAssocID="{E9B42FCC-D4B9-4721-BABF-1935A6DEBDE1}" presName="linear" presStyleCnt="0">
        <dgm:presLayoutVars>
          <dgm:animLvl val="lvl"/>
          <dgm:resizeHandles val="exact"/>
        </dgm:presLayoutVars>
      </dgm:prSet>
      <dgm:spPr/>
    </dgm:pt>
    <dgm:pt modelId="{5921BDE8-66A3-F74E-8F58-8F6CA3746F80}" type="pres">
      <dgm:prSet presAssocID="{415201DD-55D1-4E95-A7B3-1742E9661B0A}" presName="parentText" presStyleLbl="node1" presStyleIdx="0" presStyleCnt="3">
        <dgm:presLayoutVars>
          <dgm:chMax val="0"/>
          <dgm:bulletEnabled val="1"/>
        </dgm:presLayoutVars>
      </dgm:prSet>
      <dgm:spPr/>
    </dgm:pt>
    <dgm:pt modelId="{E83E7505-8010-5B45-849D-2131B36871B4}" type="pres">
      <dgm:prSet presAssocID="{4A2AF828-E31D-40F0-A9AF-3CF6F3D83450}" presName="spacer" presStyleCnt="0"/>
      <dgm:spPr/>
    </dgm:pt>
    <dgm:pt modelId="{B2955F88-4EA7-A445-8DCA-4671ED0F5E7B}" type="pres">
      <dgm:prSet presAssocID="{310E8B97-358A-4682-B58F-C49C67349978}" presName="parentText" presStyleLbl="node1" presStyleIdx="1" presStyleCnt="3">
        <dgm:presLayoutVars>
          <dgm:chMax val="0"/>
          <dgm:bulletEnabled val="1"/>
        </dgm:presLayoutVars>
      </dgm:prSet>
      <dgm:spPr/>
    </dgm:pt>
    <dgm:pt modelId="{FCF1E8AA-F376-1A4F-BD41-00DFB43D0FA7}" type="pres">
      <dgm:prSet presAssocID="{B683CD9D-10A4-4A94-BC8E-F7B3A77F7910}" presName="spacer" presStyleCnt="0"/>
      <dgm:spPr/>
    </dgm:pt>
    <dgm:pt modelId="{37AA1BC3-A40A-EC4C-AC15-85500899B48D}" type="pres">
      <dgm:prSet presAssocID="{6DF9767C-F096-430C-82CE-4788E2F6A331}" presName="parentText" presStyleLbl="node1" presStyleIdx="2" presStyleCnt="3">
        <dgm:presLayoutVars>
          <dgm:chMax val="0"/>
          <dgm:bulletEnabled val="1"/>
        </dgm:presLayoutVars>
      </dgm:prSet>
      <dgm:spPr/>
    </dgm:pt>
    <dgm:pt modelId="{09E79C7E-ABAA-644D-A5DC-991086F6CCD0}" type="pres">
      <dgm:prSet presAssocID="{6DF9767C-F096-430C-82CE-4788E2F6A331}" presName="childText" presStyleLbl="revTx" presStyleIdx="0" presStyleCnt="1">
        <dgm:presLayoutVars>
          <dgm:bulletEnabled val="1"/>
        </dgm:presLayoutVars>
      </dgm:prSet>
      <dgm:spPr/>
    </dgm:pt>
  </dgm:ptLst>
  <dgm:cxnLst>
    <dgm:cxn modelId="{9AB6EC21-5828-484C-9B6A-BC81F4A08A8F}" type="presOf" srcId="{415201DD-55D1-4E95-A7B3-1742E9661B0A}" destId="{5921BDE8-66A3-F74E-8F58-8F6CA3746F80}" srcOrd="0" destOrd="0" presId="urn:microsoft.com/office/officeart/2005/8/layout/vList2"/>
    <dgm:cxn modelId="{165DBB61-78DF-7747-A8E5-C38065A6FB24}" type="presOf" srcId="{3A3FCF47-B5C5-4318-A47F-68949498A58A}" destId="{09E79C7E-ABAA-644D-A5DC-991086F6CCD0}" srcOrd="0" destOrd="0" presId="urn:microsoft.com/office/officeart/2005/8/layout/vList2"/>
    <dgm:cxn modelId="{C67BCA61-BC45-4C4B-9A02-BB512A71E3F7}" type="presOf" srcId="{310E8B97-358A-4682-B58F-C49C67349978}" destId="{B2955F88-4EA7-A445-8DCA-4671ED0F5E7B}" srcOrd="0" destOrd="0" presId="urn:microsoft.com/office/officeart/2005/8/layout/vList2"/>
    <dgm:cxn modelId="{4FEE676D-29A2-4C5C-AE91-8496DF2F87C6}" srcId="{E9B42FCC-D4B9-4721-BABF-1935A6DEBDE1}" destId="{415201DD-55D1-4E95-A7B3-1742E9661B0A}" srcOrd="0" destOrd="0" parTransId="{6A45715E-54E4-4238-B32C-0D2483F5F101}" sibTransId="{4A2AF828-E31D-40F0-A9AF-3CF6F3D83450}"/>
    <dgm:cxn modelId="{CC94AF8A-63E0-463A-B644-DDDEB6765597}" srcId="{E9B42FCC-D4B9-4721-BABF-1935A6DEBDE1}" destId="{6DF9767C-F096-430C-82CE-4788E2F6A331}" srcOrd="2" destOrd="0" parTransId="{A1638BBB-16A1-4B88-9687-8E9DEE1A0F1E}" sibTransId="{FC084C7A-27E2-4045-A16F-501E42441014}"/>
    <dgm:cxn modelId="{2906369A-71C8-4DD8-B796-26AF1C5ABD74}" srcId="{E9B42FCC-D4B9-4721-BABF-1935A6DEBDE1}" destId="{310E8B97-358A-4682-B58F-C49C67349978}" srcOrd="1" destOrd="0" parTransId="{082BDD8A-27E4-4277-BBA2-5BE3AF248CF7}" sibTransId="{B683CD9D-10A4-4A94-BC8E-F7B3A77F7910}"/>
    <dgm:cxn modelId="{C7DD18CE-4E07-9547-AE1A-62179613B521}" type="presOf" srcId="{E9B42FCC-D4B9-4721-BABF-1935A6DEBDE1}" destId="{F48134DA-9F3D-7547-8F8F-443FA39C4B7D}" srcOrd="0" destOrd="0" presId="urn:microsoft.com/office/officeart/2005/8/layout/vList2"/>
    <dgm:cxn modelId="{CDAB33D9-EDD4-3A41-87AE-348673F54056}" type="presOf" srcId="{6DF9767C-F096-430C-82CE-4788E2F6A331}" destId="{37AA1BC3-A40A-EC4C-AC15-85500899B48D}" srcOrd="0" destOrd="0" presId="urn:microsoft.com/office/officeart/2005/8/layout/vList2"/>
    <dgm:cxn modelId="{783AC3E7-BE4A-4987-AEF3-E68FDAF49299}" srcId="{6DF9767C-F096-430C-82CE-4788E2F6A331}" destId="{3A3FCF47-B5C5-4318-A47F-68949498A58A}" srcOrd="0" destOrd="0" parTransId="{8F66A6C0-B31D-4FB5-9908-C919A4427A67}" sibTransId="{B883C42C-F43C-40E3-9A3B-5F028FADC0BF}"/>
    <dgm:cxn modelId="{79241286-8D8A-E24E-99E3-FEF2B69B80A4}" type="presParOf" srcId="{F48134DA-9F3D-7547-8F8F-443FA39C4B7D}" destId="{5921BDE8-66A3-F74E-8F58-8F6CA3746F80}" srcOrd="0" destOrd="0" presId="urn:microsoft.com/office/officeart/2005/8/layout/vList2"/>
    <dgm:cxn modelId="{6D890962-2779-7A47-B43D-484B903151CD}" type="presParOf" srcId="{F48134DA-9F3D-7547-8F8F-443FA39C4B7D}" destId="{E83E7505-8010-5B45-849D-2131B36871B4}" srcOrd="1" destOrd="0" presId="urn:microsoft.com/office/officeart/2005/8/layout/vList2"/>
    <dgm:cxn modelId="{720F1FC6-B9AD-1543-9A8F-0645846E8D9C}" type="presParOf" srcId="{F48134DA-9F3D-7547-8F8F-443FA39C4B7D}" destId="{B2955F88-4EA7-A445-8DCA-4671ED0F5E7B}" srcOrd="2" destOrd="0" presId="urn:microsoft.com/office/officeart/2005/8/layout/vList2"/>
    <dgm:cxn modelId="{5567704F-DC26-DA49-A9F2-DA3AEF00D2F0}" type="presParOf" srcId="{F48134DA-9F3D-7547-8F8F-443FA39C4B7D}" destId="{FCF1E8AA-F376-1A4F-BD41-00DFB43D0FA7}" srcOrd="3" destOrd="0" presId="urn:microsoft.com/office/officeart/2005/8/layout/vList2"/>
    <dgm:cxn modelId="{147FBE0A-93FB-D746-8F06-1CCE0F3A6D32}" type="presParOf" srcId="{F48134DA-9F3D-7547-8F8F-443FA39C4B7D}" destId="{37AA1BC3-A40A-EC4C-AC15-85500899B48D}" srcOrd="4" destOrd="0" presId="urn:microsoft.com/office/officeart/2005/8/layout/vList2"/>
    <dgm:cxn modelId="{84EEA354-2969-6549-847C-9B2C1981DF75}" type="presParOf" srcId="{F48134DA-9F3D-7547-8F8F-443FA39C4B7D}" destId="{09E79C7E-ABAA-644D-A5DC-991086F6CCD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9F5A3E-F781-42D5-B985-38624CC15CD8}" type="doc">
      <dgm:prSet loTypeId="urn:microsoft.com/office/officeart/2016/7/layout/RepeatingBendingProcessNew" loCatId="process" qsTypeId="urn:microsoft.com/office/officeart/2005/8/quickstyle/simple1" qsCatId="simple" csTypeId="urn:microsoft.com/office/officeart/2005/8/colors/accent2_2" csCatId="accent2"/>
      <dgm:spPr/>
      <dgm:t>
        <a:bodyPr/>
        <a:lstStyle/>
        <a:p>
          <a:endParaRPr lang="en-US"/>
        </a:p>
      </dgm:t>
    </dgm:pt>
    <dgm:pt modelId="{93B5920D-5630-4EB1-85E4-12FC9767FF88}">
      <dgm:prSet/>
      <dgm:spPr/>
      <dgm:t>
        <a:bodyPr/>
        <a:lstStyle/>
        <a:p>
          <a:r>
            <a:rPr lang="en-US"/>
            <a:t>1. Accelerate national implementation</a:t>
          </a:r>
        </a:p>
      </dgm:t>
    </dgm:pt>
    <dgm:pt modelId="{4AA5D4FC-4031-4920-BC05-725E5E9E18FE}" type="parTrans" cxnId="{009BF52E-C790-4506-8547-891AB67478F7}">
      <dgm:prSet/>
      <dgm:spPr/>
      <dgm:t>
        <a:bodyPr/>
        <a:lstStyle/>
        <a:p>
          <a:endParaRPr lang="en-US"/>
        </a:p>
      </dgm:t>
    </dgm:pt>
    <dgm:pt modelId="{2B20E975-D551-4B60-B667-5F5642747E47}" type="sibTrans" cxnId="{009BF52E-C790-4506-8547-891AB67478F7}">
      <dgm:prSet/>
      <dgm:spPr/>
      <dgm:t>
        <a:bodyPr/>
        <a:lstStyle/>
        <a:p>
          <a:endParaRPr lang="en-US"/>
        </a:p>
      </dgm:t>
    </dgm:pt>
    <dgm:pt modelId="{14BF4D41-4A8B-4C02-B45C-09EA25E3E75E}">
      <dgm:prSet/>
      <dgm:spPr/>
      <dgm:t>
        <a:bodyPr/>
        <a:lstStyle/>
        <a:p>
          <a:r>
            <a:rPr lang="en-US"/>
            <a:t>2. Hold Partners accountable to commitments</a:t>
          </a:r>
        </a:p>
      </dgm:t>
    </dgm:pt>
    <dgm:pt modelId="{7427AA20-99A6-4471-8E78-39A095FDDEE9}" type="parTrans" cxnId="{38DDAAA7-B069-4C3E-B33F-60704621F19E}">
      <dgm:prSet/>
      <dgm:spPr/>
      <dgm:t>
        <a:bodyPr/>
        <a:lstStyle/>
        <a:p>
          <a:endParaRPr lang="en-US"/>
        </a:p>
      </dgm:t>
    </dgm:pt>
    <dgm:pt modelId="{B724128B-B5A5-4AC7-B3CB-AB2E13502FC6}" type="sibTrans" cxnId="{38DDAAA7-B069-4C3E-B33F-60704621F19E}">
      <dgm:prSet/>
      <dgm:spPr/>
      <dgm:t>
        <a:bodyPr/>
        <a:lstStyle/>
        <a:p>
          <a:endParaRPr lang="en-US"/>
        </a:p>
      </dgm:t>
    </dgm:pt>
    <dgm:pt modelId="{9074E555-EB7F-4B95-92FF-D3D9CABD822A}">
      <dgm:prSet/>
      <dgm:spPr/>
      <dgm:t>
        <a:bodyPr/>
        <a:lstStyle/>
        <a:p>
          <a:r>
            <a:rPr lang="en-US"/>
            <a:t>3. Learn more about goals and how all can contribute</a:t>
          </a:r>
        </a:p>
      </dgm:t>
    </dgm:pt>
    <dgm:pt modelId="{BEF3EB80-4F0B-468C-87BB-B6E4FEE65711}" type="parTrans" cxnId="{A8DB42BB-60C6-424D-8427-71432B4004B0}">
      <dgm:prSet/>
      <dgm:spPr/>
      <dgm:t>
        <a:bodyPr/>
        <a:lstStyle/>
        <a:p>
          <a:endParaRPr lang="en-US"/>
        </a:p>
      </dgm:t>
    </dgm:pt>
    <dgm:pt modelId="{CA023938-90BE-41F0-9606-6922B233C12D}" type="sibTrans" cxnId="{A8DB42BB-60C6-424D-8427-71432B4004B0}">
      <dgm:prSet/>
      <dgm:spPr/>
      <dgm:t>
        <a:bodyPr/>
        <a:lstStyle/>
        <a:p>
          <a:endParaRPr lang="en-US"/>
        </a:p>
      </dgm:t>
    </dgm:pt>
    <dgm:pt modelId="{225A20BB-171E-1F4D-8ECA-9FE812608FFB}" type="pres">
      <dgm:prSet presAssocID="{7F9F5A3E-F781-42D5-B985-38624CC15CD8}" presName="Name0" presStyleCnt="0">
        <dgm:presLayoutVars>
          <dgm:dir/>
          <dgm:resizeHandles val="exact"/>
        </dgm:presLayoutVars>
      </dgm:prSet>
      <dgm:spPr/>
    </dgm:pt>
    <dgm:pt modelId="{EFE97B39-203A-BE42-990C-BE260101BA20}" type="pres">
      <dgm:prSet presAssocID="{93B5920D-5630-4EB1-85E4-12FC9767FF88}" presName="node" presStyleLbl="node1" presStyleIdx="0" presStyleCnt="3">
        <dgm:presLayoutVars>
          <dgm:bulletEnabled val="1"/>
        </dgm:presLayoutVars>
      </dgm:prSet>
      <dgm:spPr/>
    </dgm:pt>
    <dgm:pt modelId="{56DDB732-0A08-F546-9A4C-1CDB7FC473DF}" type="pres">
      <dgm:prSet presAssocID="{2B20E975-D551-4B60-B667-5F5642747E47}" presName="sibTrans" presStyleLbl="sibTrans1D1" presStyleIdx="0" presStyleCnt="2"/>
      <dgm:spPr/>
    </dgm:pt>
    <dgm:pt modelId="{AAFB72A9-4770-2044-81B4-D124AA2AF973}" type="pres">
      <dgm:prSet presAssocID="{2B20E975-D551-4B60-B667-5F5642747E47}" presName="connectorText" presStyleLbl="sibTrans1D1" presStyleIdx="0" presStyleCnt="2"/>
      <dgm:spPr/>
    </dgm:pt>
    <dgm:pt modelId="{C1D5F376-B946-DD41-9DD8-52F24CC9A464}" type="pres">
      <dgm:prSet presAssocID="{14BF4D41-4A8B-4C02-B45C-09EA25E3E75E}" presName="node" presStyleLbl="node1" presStyleIdx="1" presStyleCnt="3">
        <dgm:presLayoutVars>
          <dgm:bulletEnabled val="1"/>
        </dgm:presLayoutVars>
      </dgm:prSet>
      <dgm:spPr/>
    </dgm:pt>
    <dgm:pt modelId="{8D115304-BE5A-DA4A-949F-6956A6E41ECF}" type="pres">
      <dgm:prSet presAssocID="{B724128B-B5A5-4AC7-B3CB-AB2E13502FC6}" presName="sibTrans" presStyleLbl="sibTrans1D1" presStyleIdx="1" presStyleCnt="2"/>
      <dgm:spPr/>
    </dgm:pt>
    <dgm:pt modelId="{55B1A7F5-9229-E744-A278-8D464E27750E}" type="pres">
      <dgm:prSet presAssocID="{B724128B-B5A5-4AC7-B3CB-AB2E13502FC6}" presName="connectorText" presStyleLbl="sibTrans1D1" presStyleIdx="1" presStyleCnt="2"/>
      <dgm:spPr/>
    </dgm:pt>
    <dgm:pt modelId="{A5501E10-0B2E-CB4F-B540-4350010718B8}" type="pres">
      <dgm:prSet presAssocID="{9074E555-EB7F-4B95-92FF-D3D9CABD822A}" presName="node" presStyleLbl="node1" presStyleIdx="2" presStyleCnt="3">
        <dgm:presLayoutVars>
          <dgm:bulletEnabled val="1"/>
        </dgm:presLayoutVars>
      </dgm:prSet>
      <dgm:spPr/>
    </dgm:pt>
  </dgm:ptLst>
  <dgm:cxnLst>
    <dgm:cxn modelId="{009BF52E-C790-4506-8547-891AB67478F7}" srcId="{7F9F5A3E-F781-42D5-B985-38624CC15CD8}" destId="{93B5920D-5630-4EB1-85E4-12FC9767FF88}" srcOrd="0" destOrd="0" parTransId="{4AA5D4FC-4031-4920-BC05-725E5E9E18FE}" sibTransId="{2B20E975-D551-4B60-B667-5F5642747E47}"/>
    <dgm:cxn modelId="{D0B37F30-3EF3-454E-8EF5-79E8CF511266}" type="presOf" srcId="{B724128B-B5A5-4AC7-B3CB-AB2E13502FC6}" destId="{55B1A7F5-9229-E744-A278-8D464E27750E}" srcOrd="1" destOrd="0" presId="urn:microsoft.com/office/officeart/2016/7/layout/RepeatingBendingProcessNew"/>
    <dgm:cxn modelId="{3DE69447-7CB6-5648-AA56-E5A23ECA4B4E}" type="presOf" srcId="{9074E555-EB7F-4B95-92FF-D3D9CABD822A}" destId="{A5501E10-0B2E-CB4F-B540-4350010718B8}" srcOrd="0" destOrd="0" presId="urn:microsoft.com/office/officeart/2016/7/layout/RepeatingBendingProcessNew"/>
    <dgm:cxn modelId="{D061FC7E-C8AE-C745-B8F5-E538B0141423}" type="presOf" srcId="{14BF4D41-4A8B-4C02-B45C-09EA25E3E75E}" destId="{C1D5F376-B946-DD41-9DD8-52F24CC9A464}" srcOrd="0" destOrd="0" presId="urn:microsoft.com/office/officeart/2016/7/layout/RepeatingBendingProcessNew"/>
    <dgm:cxn modelId="{A576118B-3941-BF4C-B827-A4BDB085164D}" type="presOf" srcId="{2B20E975-D551-4B60-B667-5F5642747E47}" destId="{AAFB72A9-4770-2044-81B4-D124AA2AF973}" srcOrd="1" destOrd="0" presId="urn:microsoft.com/office/officeart/2016/7/layout/RepeatingBendingProcessNew"/>
    <dgm:cxn modelId="{5BE0DD8B-5401-6943-B741-E08784642974}" type="presOf" srcId="{2B20E975-D551-4B60-B667-5F5642747E47}" destId="{56DDB732-0A08-F546-9A4C-1CDB7FC473DF}" srcOrd="0" destOrd="0" presId="urn:microsoft.com/office/officeart/2016/7/layout/RepeatingBendingProcessNew"/>
    <dgm:cxn modelId="{9EF06C9C-D6F8-4743-AAB6-0BDC59BC1163}" type="presOf" srcId="{7F9F5A3E-F781-42D5-B985-38624CC15CD8}" destId="{225A20BB-171E-1F4D-8ECA-9FE812608FFB}" srcOrd="0" destOrd="0" presId="urn:microsoft.com/office/officeart/2016/7/layout/RepeatingBendingProcessNew"/>
    <dgm:cxn modelId="{38DDAAA7-B069-4C3E-B33F-60704621F19E}" srcId="{7F9F5A3E-F781-42D5-B985-38624CC15CD8}" destId="{14BF4D41-4A8B-4C02-B45C-09EA25E3E75E}" srcOrd="1" destOrd="0" parTransId="{7427AA20-99A6-4471-8E78-39A095FDDEE9}" sibTransId="{B724128B-B5A5-4AC7-B3CB-AB2E13502FC6}"/>
    <dgm:cxn modelId="{A8DB42BB-60C6-424D-8427-71432B4004B0}" srcId="{7F9F5A3E-F781-42D5-B985-38624CC15CD8}" destId="{9074E555-EB7F-4B95-92FF-D3D9CABD822A}" srcOrd="2" destOrd="0" parTransId="{BEF3EB80-4F0B-468C-87BB-B6E4FEE65711}" sibTransId="{CA023938-90BE-41F0-9606-6922B233C12D}"/>
    <dgm:cxn modelId="{326F16C5-39B9-5E4F-99AF-C73926403D1E}" type="presOf" srcId="{B724128B-B5A5-4AC7-B3CB-AB2E13502FC6}" destId="{8D115304-BE5A-DA4A-949F-6956A6E41ECF}" srcOrd="0" destOrd="0" presId="urn:microsoft.com/office/officeart/2016/7/layout/RepeatingBendingProcessNew"/>
    <dgm:cxn modelId="{A99956DC-E293-0B4E-9945-C617116B9E35}" type="presOf" srcId="{93B5920D-5630-4EB1-85E4-12FC9767FF88}" destId="{EFE97B39-203A-BE42-990C-BE260101BA20}" srcOrd="0" destOrd="0" presId="urn:microsoft.com/office/officeart/2016/7/layout/RepeatingBendingProcessNew"/>
    <dgm:cxn modelId="{B81912E4-2194-0949-BFD1-A8B1FF4EE59E}" type="presParOf" srcId="{225A20BB-171E-1F4D-8ECA-9FE812608FFB}" destId="{EFE97B39-203A-BE42-990C-BE260101BA20}" srcOrd="0" destOrd="0" presId="urn:microsoft.com/office/officeart/2016/7/layout/RepeatingBendingProcessNew"/>
    <dgm:cxn modelId="{9BFA156F-1470-0E4C-BD63-19240441B963}" type="presParOf" srcId="{225A20BB-171E-1F4D-8ECA-9FE812608FFB}" destId="{56DDB732-0A08-F546-9A4C-1CDB7FC473DF}" srcOrd="1" destOrd="0" presId="urn:microsoft.com/office/officeart/2016/7/layout/RepeatingBendingProcessNew"/>
    <dgm:cxn modelId="{59E97723-FAD6-C148-A9B6-4FBA88E306BC}" type="presParOf" srcId="{56DDB732-0A08-F546-9A4C-1CDB7FC473DF}" destId="{AAFB72A9-4770-2044-81B4-D124AA2AF973}" srcOrd="0" destOrd="0" presId="urn:microsoft.com/office/officeart/2016/7/layout/RepeatingBendingProcessNew"/>
    <dgm:cxn modelId="{71AC0B42-F2CC-8F4B-99C3-90B4BF42A87B}" type="presParOf" srcId="{225A20BB-171E-1F4D-8ECA-9FE812608FFB}" destId="{C1D5F376-B946-DD41-9DD8-52F24CC9A464}" srcOrd="2" destOrd="0" presId="urn:microsoft.com/office/officeart/2016/7/layout/RepeatingBendingProcessNew"/>
    <dgm:cxn modelId="{0BC09AB0-1608-074F-A57E-9F227CAF14B7}" type="presParOf" srcId="{225A20BB-171E-1F4D-8ECA-9FE812608FFB}" destId="{8D115304-BE5A-DA4A-949F-6956A6E41ECF}" srcOrd="3" destOrd="0" presId="urn:microsoft.com/office/officeart/2016/7/layout/RepeatingBendingProcessNew"/>
    <dgm:cxn modelId="{26C1AFA2-6721-0145-8FE2-FF4B64B5EF21}" type="presParOf" srcId="{8D115304-BE5A-DA4A-949F-6956A6E41ECF}" destId="{55B1A7F5-9229-E744-A278-8D464E27750E}" srcOrd="0" destOrd="0" presId="urn:microsoft.com/office/officeart/2016/7/layout/RepeatingBendingProcessNew"/>
    <dgm:cxn modelId="{60A131CF-E3B2-8D4D-A06F-9E9F57BE2B3A}" type="presParOf" srcId="{225A20BB-171E-1F4D-8ECA-9FE812608FFB}" destId="{A5501E10-0B2E-CB4F-B540-4350010718B8}"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E2B369-FE5A-4E5A-B4C2-4BFCE50EE5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6376730-A68E-4EFC-9031-1C29C1496C4D}">
      <dgm:prSet custT="1"/>
      <dgm:spPr/>
      <dgm:t>
        <a:bodyPr/>
        <a:lstStyle/>
        <a:p>
          <a:r>
            <a:rPr lang="en-US" sz="2800" b="1" dirty="0">
              <a:solidFill>
                <a:srgbClr val="002060"/>
              </a:solidFill>
            </a:rPr>
            <a:t>Universal health care</a:t>
          </a:r>
        </a:p>
      </dgm:t>
    </dgm:pt>
    <dgm:pt modelId="{1F0CBC1E-CCC6-4726-878A-E8953C9C0879}" type="parTrans" cxnId="{C6FAC5BB-5D44-464E-9360-576A14EDD30C}">
      <dgm:prSet/>
      <dgm:spPr/>
      <dgm:t>
        <a:bodyPr/>
        <a:lstStyle/>
        <a:p>
          <a:endParaRPr lang="en-US"/>
        </a:p>
      </dgm:t>
    </dgm:pt>
    <dgm:pt modelId="{08DCE601-A9B2-471B-80E0-8704BEDB0011}" type="sibTrans" cxnId="{C6FAC5BB-5D44-464E-9360-576A14EDD30C}">
      <dgm:prSet/>
      <dgm:spPr/>
      <dgm:t>
        <a:bodyPr/>
        <a:lstStyle/>
        <a:p>
          <a:endParaRPr lang="en-US"/>
        </a:p>
      </dgm:t>
    </dgm:pt>
    <dgm:pt modelId="{7982C3CE-156D-4587-9F40-F20A6548F063}">
      <dgm:prSet custT="1"/>
      <dgm:spPr/>
      <dgm:t>
        <a:bodyPr/>
        <a:lstStyle/>
        <a:p>
          <a:r>
            <a:rPr lang="en-US" sz="2800" b="1" dirty="0">
              <a:solidFill>
                <a:srgbClr val="002060"/>
              </a:solidFill>
            </a:rPr>
            <a:t>Reduce risk factors</a:t>
          </a:r>
        </a:p>
      </dgm:t>
    </dgm:pt>
    <dgm:pt modelId="{CD437165-E2F9-41EE-B7CF-6770BE9BF7FC}" type="parTrans" cxnId="{2E89D248-E35A-40F3-9206-37F5B1A6579C}">
      <dgm:prSet/>
      <dgm:spPr/>
      <dgm:t>
        <a:bodyPr/>
        <a:lstStyle/>
        <a:p>
          <a:endParaRPr lang="en-US"/>
        </a:p>
      </dgm:t>
    </dgm:pt>
    <dgm:pt modelId="{D5B48519-E8BE-4FCE-80E8-9C6FD50AE0F5}" type="sibTrans" cxnId="{2E89D248-E35A-40F3-9206-37F5B1A6579C}">
      <dgm:prSet/>
      <dgm:spPr/>
      <dgm:t>
        <a:bodyPr/>
        <a:lstStyle/>
        <a:p>
          <a:endParaRPr lang="en-US"/>
        </a:p>
      </dgm:t>
    </dgm:pt>
    <dgm:pt modelId="{467C6C28-8F50-4F8A-A465-D6334B384D99}">
      <dgm:prSet/>
      <dgm:spPr/>
      <dgm:t>
        <a:bodyPr/>
        <a:lstStyle/>
        <a:p>
          <a:pPr marL="0" lvl="0" defTabSz="1244600">
            <a:lnSpc>
              <a:spcPct val="90000"/>
            </a:lnSpc>
            <a:spcBef>
              <a:spcPct val="0"/>
            </a:spcBef>
            <a:spcAft>
              <a:spcPct val="35000"/>
            </a:spcAft>
            <a:buNone/>
          </a:pPr>
          <a:r>
            <a:rPr lang="en-US" b="1" dirty="0">
              <a:solidFill>
                <a:srgbClr val="002060"/>
              </a:solidFill>
            </a:rPr>
            <a:t>Enhance healthy lifestyles</a:t>
          </a:r>
        </a:p>
      </dgm:t>
    </dgm:pt>
    <dgm:pt modelId="{0CF4A0AD-59E4-4FD4-BB3F-54A325FE6341}" type="parTrans" cxnId="{034C2482-4434-4362-B70C-F5C2AA87DED5}">
      <dgm:prSet/>
      <dgm:spPr/>
      <dgm:t>
        <a:bodyPr/>
        <a:lstStyle/>
        <a:p>
          <a:endParaRPr lang="en-US"/>
        </a:p>
      </dgm:t>
    </dgm:pt>
    <dgm:pt modelId="{1F7208F0-0ECF-437D-859B-C0D8FDCC2968}" type="sibTrans" cxnId="{034C2482-4434-4362-B70C-F5C2AA87DED5}">
      <dgm:prSet/>
      <dgm:spPr/>
      <dgm:t>
        <a:bodyPr/>
        <a:lstStyle/>
        <a:p>
          <a:endParaRPr lang="en-US"/>
        </a:p>
      </dgm:t>
    </dgm:pt>
    <dgm:pt modelId="{8D48D805-92FD-4F51-82B2-2D330EFA10DF}">
      <dgm:prSet/>
      <dgm:spPr/>
      <dgm:t>
        <a:bodyPr/>
        <a:lstStyle/>
        <a:p>
          <a:r>
            <a:rPr lang="en-US" b="1" dirty="0">
              <a:solidFill>
                <a:srgbClr val="002060"/>
              </a:solidFill>
            </a:rPr>
            <a:t>Promote health &amp; well being</a:t>
          </a:r>
        </a:p>
      </dgm:t>
    </dgm:pt>
    <dgm:pt modelId="{9B7DECCB-D356-4E83-91E2-9D101F60B664}" type="parTrans" cxnId="{AA2B1E5C-B5A7-42AD-9E94-C68B465EDC3E}">
      <dgm:prSet/>
      <dgm:spPr/>
      <dgm:t>
        <a:bodyPr/>
        <a:lstStyle/>
        <a:p>
          <a:endParaRPr lang="en-US"/>
        </a:p>
      </dgm:t>
    </dgm:pt>
    <dgm:pt modelId="{64127EAC-3ACF-4A42-A8C8-5D0C2FB8C308}" type="sibTrans" cxnId="{AA2B1E5C-B5A7-42AD-9E94-C68B465EDC3E}">
      <dgm:prSet/>
      <dgm:spPr/>
      <dgm:t>
        <a:bodyPr/>
        <a:lstStyle/>
        <a:p>
          <a:endParaRPr lang="en-US"/>
        </a:p>
      </dgm:t>
    </dgm:pt>
    <dgm:pt modelId="{853E4191-E635-4FA3-AEA6-87F9E39CC7E8}">
      <dgm:prSet/>
      <dgm:spPr/>
      <dgm:t>
        <a:bodyPr/>
        <a:lstStyle/>
        <a:p>
          <a:r>
            <a:rPr lang="en-US" b="1" dirty="0">
              <a:solidFill>
                <a:srgbClr val="002060"/>
              </a:solidFill>
            </a:rPr>
            <a:t>End discrimination of all kinds</a:t>
          </a:r>
        </a:p>
      </dgm:t>
    </dgm:pt>
    <dgm:pt modelId="{1FEE34B0-8C60-41CB-9C39-66EC78E638F8}" type="parTrans" cxnId="{E56E82B1-B1F2-48DC-9191-106108048947}">
      <dgm:prSet/>
      <dgm:spPr/>
      <dgm:t>
        <a:bodyPr/>
        <a:lstStyle/>
        <a:p>
          <a:endParaRPr lang="en-US"/>
        </a:p>
      </dgm:t>
    </dgm:pt>
    <dgm:pt modelId="{E02CB279-424A-4BEA-AC72-86F5889EC36D}" type="sibTrans" cxnId="{E56E82B1-B1F2-48DC-9191-106108048947}">
      <dgm:prSet/>
      <dgm:spPr/>
      <dgm:t>
        <a:bodyPr/>
        <a:lstStyle/>
        <a:p>
          <a:endParaRPr lang="en-US"/>
        </a:p>
      </dgm:t>
    </dgm:pt>
    <dgm:pt modelId="{93D33CCC-8DD8-9546-AE69-C52AD2511941}" type="pres">
      <dgm:prSet presAssocID="{5FE2B369-FE5A-4E5A-B4C2-4BFCE50EE50F}" presName="linear" presStyleCnt="0">
        <dgm:presLayoutVars>
          <dgm:animLvl val="lvl"/>
          <dgm:resizeHandles val="exact"/>
        </dgm:presLayoutVars>
      </dgm:prSet>
      <dgm:spPr/>
    </dgm:pt>
    <dgm:pt modelId="{099E2A37-4B72-1346-B1DF-00B3EDDD550F}" type="pres">
      <dgm:prSet presAssocID="{E6376730-A68E-4EFC-9031-1C29C1496C4D}" presName="parentText" presStyleLbl="node1" presStyleIdx="0" presStyleCnt="5">
        <dgm:presLayoutVars>
          <dgm:chMax val="0"/>
          <dgm:bulletEnabled val="1"/>
        </dgm:presLayoutVars>
      </dgm:prSet>
      <dgm:spPr/>
    </dgm:pt>
    <dgm:pt modelId="{70D0BF06-2C57-4A40-BF49-C1C857EC0521}" type="pres">
      <dgm:prSet presAssocID="{08DCE601-A9B2-471B-80E0-8704BEDB0011}" presName="spacer" presStyleCnt="0"/>
      <dgm:spPr/>
    </dgm:pt>
    <dgm:pt modelId="{1B59A032-CE82-D94B-80C4-35887B5693AF}" type="pres">
      <dgm:prSet presAssocID="{7982C3CE-156D-4587-9F40-F20A6548F063}" presName="parentText" presStyleLbl="node1" presStyleIdx="1" presStyleCnt="5">
        <dgm:presLayoutVars>
          <dgm:chMax val="0"/>
          <dgm:bulletEnabled val="1"/>
        </dgm:presLayoutVars>
      </dgm:prSet>
      <dgm:spPr/>
    </dgm:pt>
    <dgm:pt modelId="{10BA98D7-8355-8440-A22D-380474E73255}" type="pres">
      <dgm:prSet presAssocID="{D5B48519-E8BE-4FCE-80E8-9C6FD50AE0F5}" presName="spacer" presStyleCnt="0"/>
      <dgm:spPr/>
    </dgm:pt>
    <dgm:pt modelId="{C3033907-FB3C-A84D-B798-4F6D8CA2169A}" type="pres">
      <dgm:prSet presAssocID="{467C6C28-8F50-4F8A-A465-D6334B384D99}" presName="parentText" presStyleLbl="node1" presStyleIdx="2" presStyleCnt="5" custLinFactNeighborX="-5008" custLinFactNeighborY="75356">
        <dgm:presLayoutVars>
          <dgm:chMax val="0"/>
          <dgm:bulletEnabled val="1"/>
        </dgm:presLayoutVars>
      </dgm:prSet>
      <dgm:spPr/>
    </dgm:pt>
    <dgm:pt modelId="{F54996D6-D8B2-1146-92F3-4AE1A7EA48C3}" type="pres">
      <dgm:prSet presAssocID="{1F7208F0-0ECF-437D-859B-C0D8FDCC2968}" presName="spacer" presStyleCnt="0"/>
      <dgm:spPr/>
    </dgm:pt>
    <dgm:pt modelId="{10428513-6BFB-DC4D-86E3-1E1C2F7DA802}" type="pres">
      <dgm:prSet presAssocID="{8D48D805-92FD-4F51-82B2-2D330EFA10DF}" presName="parentText" presStyleLbl="node1" presStyleIdx="3" presStyleCnt="5">
        <dgm:presLayoutVars>
          <dgm:chMax val="0"/>
          <dgm:bulletEnabled val="1"/>
        </dgm:presLayoutVars>
      </dgm:prSet>
      <dgm:spPr/>
    </dgm:pt>
    <dgm:pt modelId="{EF0D564D-8257-AF40-8923-FEC571FC742C}" type="pres">
      <dgm:prSet presAssocID="{64127EAC-3ACF-4A42-A8C8-5D0C2FB8C308}" presName="spacer" presStyleCnt="0"/>
      <dgm:spPr/>
    </dgm:pt>
    <dgm:pt modelId="{9C2F499C-A4CC-4048-8747-AB9161685F5E}" type="pres">
      <dgm:prSet presAssocID="{853E4191-E635-4FA3-AEA6-87F9E39CC7E8}" presName="parentText" presStyleLbl="node1" presStyleIdx="4" presStyleCnt="5">
        <dgm:presLayoutVars>
          <dgm:chMax val="0"/>
          <dgm:bulletEnabled val="1"/>
        </dgm:presLayoutVars>
      </dgm:prSet>
      <dgm:spPr/>
    </dgm:pt>
  </dgm:ptLst>
  <dgm:cxnLst>
    <dgm:cxn modelId="{2E89D248-E35A-40F3-9206-37F5B1A6579C}" srcId="{5FE2B369-FE5A-4E5A-B4C2-4BFCE50EE50F}" destId="{7982C3CE-156D-4587-9F40-F20A6548F063}" srcOrd="1" destOrd="0" parTransId="{CD437165-E2F9-41EE-B7CF-6770BE9BF7FC}" sibTransId="{D5B48519-E8BE-4FCE-80E8-9C6FD50AE0F5}"/>
    <dgm:cxn modelId="{F7B0904A-6273-3B43-9683-A3AEFA114F90}" type="presOf" srcId="{5FE2B369-FE5A-4E5A-B4C2-4BFCE50EE50F}" destId="{93D33CCC-8DD8-9546-AE69-C52AD2511941}" srcOrd="0" destOrd="0" presId="urn:microsoft.com/office/officeart/2005/8/layout/vList2"/>
    <dgm:cxn modelId="{AA2B1E5C-B5A7-42AD-9E94-C68B465EDC3E}" srcId="{5FE2B369-FE5A-4E5A-B4C2-4BFCE50EE50F}" destId="{8D48D805-92FD-4F51-82B2-2D330EFA10DF}" srcOrd="3" destOrd="0" parTransId="{9B7DECCB-D356-4E83-91E2-9D101F60B664}" sibTransId="{64127EAC-3ACF-4A42-A8C8-5D0C2FB8C308}"/>
    <dgm:cxn modelId="{034C2482-4434-4362-B70C-F5C2AA87DED5}" srcId="{5FE2B369-FE5A-4E5A-B4C2-4BFCE50EE50F}" destId="{467C6C28-8F50-4F8A-A465-D6334B384D99}" srcOrd="2" destOrd="0" parTransId="{0CF4A0AD-59E4-4FD4-BB3F-54A325FE6341}" sibTransId="{1F7208F0-0ECF-437D-859B-C0D8FDCC2968}"/>
    <dgm:cxn modelId="{3E1B32B0-4C91-0A45-BC02-4EADAAA959C6}" type="presOf" srcId="{E6376730-A68E-4EFC-9031-1C29C1496C4D}" destId="{099E2A37-4B72-1346-B1DF-00B3EDDD550F}" srcOrd="0" destOrd="0" presId="urn:microsoft.com/office/officeart/2005/8/layout/vList2"/>
    <dgm:cxn modelId="{E56E82B1-B1F2-48DC-9191-106108048947}" srcId="{5FE2B369-FE5A-4E5A-B4C2-4BFCE50EE50F}" destId="{853E4191-E635-4FA3-AEA6-87F9E39CC7E8}" srcOrd="4" destOrd="0" parTransId="{1FEE34B0-8C60-41CB-9C39-66EC78E638F8}" sibTransId="{E02CB279-424A-4BEA-AC72-86F5889EC36D}"/>
    <dgm:cxn modelId="{368149B9-7174-4E43-B290-DAB05BA1613D}" type="presOf" srcId="{7982C3CE-156D-4587-9F40-F20A6548F063}" destId="{1B59A032-CE82-D94B-80C4-35887B5693AF}" srcOrd="0" destOrd="0" presId="urn:microsoft.com/office/officeart/2005/8/layout/vList2"/>
    <dgm:cxn modelId="{C6FAC5BB-5D44-464E-9360-576A14EDD30C}" srcId="{5FE2B369-FE5A-4E5A-B4C2-4BFCE50EE50F}" destId="{E6376730-A68E-4EFC-9031-1C29C1496C4D}" srcOrd="0" destOrd="0" parTransId="{1F0CBC1E-CCC6-4726-878A-E8953C9C0879}" sibTransId="{08DCE601-A9B2-471B-80E0-8704BEDB0011}"/>
    <dgm:cxn modelId="{7F653BBE-AAE6-4147-ABEA-8084E669A735}" type="presOf" srcId="{8D48D805-92FD-4F51-82B2-2D330EFA10DF}" destId="{10428513-6BFB-DC4D-86E3-1E1C2F7DA802}" srcOrd="0" destOrd="0" presId="urn:microsoft.com/office/officeart/2005/8/layout/vList2"/>
    <dgm:cxn modelId="{B77DCABE-DB05-F342-A033-6B49CC2BBBBC}" type="presOf" srcId="{467C6C28-8F50-4F8A-A465-D6334B384D99}" destId="{C3033907-FB3C-A84D-B798-4F6D8CA2169A}" srcOrd="0" destOrd="0" presId="urn:microsoft.com/office/officeart/2005/8/layout/vList2"/>
    <dgm:cxn modelId="{92F408EC-3169-604F-AF0F-A298534702B1}" type="presOf" srcId="{853E4191-E635-4FA3-AEA6-87F9E39CC7E8}" destId="{9C2F499C-A4CC-4048-8747-AB9161685F5E}" srcOrd="0" destOrd="0" presId="urn:microsoft.com/office/officeart/2005/8/layout/vList2"/>
    <dgm:cxn modelId="{4B685C58-BBCC-C442-A525-0B0405443C8B}" type="presParOf" srcId="{93D33CCC-8DD8-9546-AE69-C52AD2511941}" destId="{099E2A37-4B72-1346-B1DF-00B3EDDD550F}" srcOrd="0" destOrd="0" presId="urn:microsoft.com/office/officeart/2005/8/layout/vList2"/>
    <dgm:cxn modelId="{8BC27E62-032C-E14E-8F16-74BF8EE8B32E}" type="presParOf" srcId="{93D33CCC-8DD8-9546-AE69-C52AD2511941}" destId="{70D0BF06-2C57-4A40-BF49-C1C857EC0521}" srcOrd="1" destOrd="0" presId="urn:microsoft.com/office/officeart/2005/8/layout/vList2"/>
    <dgm:cxn modelId="{AFB02FF9-E054-7140-85CE-3969ED65627A}" type="presParOf" srcId="{93D33CCC-8DD8-9546-AE69-C52AD2511941}" destId="{1B59A032-CE82-D94B-80C4-35887B5693AF}" srcOrd="2" destOrd="0" presId="urn:microsoft.com/office/officeart/2005/8/layout/vList2"/>
    <dgm:cxn modelId="{C1FFB194-1F0A-9C46-A53E-43CC0EDDAECA}" type="presParOf" srcId="{93D33CCC-8DD8-9546-AE69-C52AD2511941}" destId="{10BA98D7-8355-8440-A22D-380474E73255}" srcOrd="3" destOrd="0" presId="urn:microsoft.com/office/officeart/2005/8/layout/vList2"/>
    <dgm:cxn modelId="{ABB15407-8ACE-854C-B2B7-59A97ED1FB21}" type="presParOf" srcId="{93D33CCC-8DD8-9546-AE69-C52AD2511941}" destId="{C3033907-FB3C-A84D-B798-4F6D8CA2169A}" srcOrd="4" destOrd="0" presId="urn:microsoft.com/office/officeart/2005/8/layout/vList2"/>
    <dgm:cxn modelId="{7AA9E080-8263-7143-97CB-8C98907E75FC}" type="presParOf" srcId="{93D33CCC-8DD8-9546-AE69-C52AD2511941}" destId="{F54996D6-D8B2-1146-92F3-4AE1A7EA48C3}" srcOrd="5" destOrd="0" presId="urn:microsoft.com/office/officeart/2005/8/layout/vList2"/>
    <dgm:cxn modelId="{FF062C1D-C48C-4046-8DB2-F1353CD2CAE3}" type="presParOf" srcId="{93D33CCC-8DD8-9546-AE69-C52AD2511941}" destId="{10428513-6BFB-DC4D-86E3-1E1C2F7DA802}" srcOrd="6" destOrd="0" presId="urn:microsoft.com/office/officeart/2005/8/layout/vList2"/>
    <dgm:cxn modelId="{9ADA3C3D-ABA8-D94A-A3E9-03B9A8E62EE4}" type="presParOf" srcId="{93D33CCC-8DD8-9546-AE69-C52AD2511941}" destId="{EF0D564D-8257-AF40-8923-FEC571FC742C}" srcOrd="7" destOrd="0" presId="urn:microsoft.com/office/officeart/2005/8/layout/vList2"/>
    <dgm:cxn modelId="{6491E426-8CFE-F54B-98B9-6A061DBFA226}" type="presParOf" srcId="{93D33CCC-8DD8-9546-AE69-C52AD2511941}" destId="{9C2F499C-A4CC-4048-8747-AB9161685F5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FBA92F-365F-4A76-BA02-4287E7F90BE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54FDB93-EFAC-4B68-A13F-BEE3CAA8BAEC}">
      <dgm:prSet/>
      <dgm:spPr/>
      <dgm:t>
        <a:bodyPr/>
        <a:lstStyle/>
        <a:p>
          <a:r>
            <a:rPr lang="en-US" b="1"/>
            <a:t>Major Depression: </a:t>
          </a:r>
          <a:r>
            <a:rPr lang="en-US"/>
            <a:t>3</a:t>
          </a:r>
          <a:r>
            <a:rPr lang="en-US" baseline="30000"/>
            <a:t>rd</a:t>
          </a:r>
          <a:r>
            <a:rPr lang="en-US"/>
            <a:t> largest contributor to global disease burden; expected to become #1 by 2030</a:t>
          </a:r>
        </a:p>
      </dgm:t>
    </dgm:pt>
    <dgm:pt modelId="{37C0D704-5353-4053-BAEC-A9FEBEE5C26A}" type="parTrans" cxnId="{35856B69-00B4-43A2-A888-203630A56532}">
      <dgm:prSet/>
      <dgm:spPr/>
      <dgm:t>
        <a:bodyPr/>
        <a:lstStyle/>
        <a:p>
          <a:endParaRPr lang="en-US"/>
        </a:p>
      </dgm:t>
    </dgm:pt>
    <dgm:pt modelId="{C6D74E4F-1916-49CB-B74A-A1939E7ECB25}" type="sibTrans" cxnId="{35856B69-00B4-43A2-A888-203630A56532}">
      <dgm:prSet/>
      <dgm:spPr/>
      <dgm:t>
        <a:bodyPr/>
        <a:lstStyle/>
        <a:p>
          <a:endParaRPr lang="en-US"/>
        </a:p>
      </dgm:t>
    </dgm:pt>
    <dgm:pt modelId="{402C1C71-D53F-44E3-AA4A-5FD11241451C}">
      <dgm:prSet/>
      <dgm:spPr/>
      <dgm:t>
        <a:bodyPr/>
        <a:lstStyle/>
        <a:p>
          <a:r>
            <a:rPr lang="en-US" b="1"/>
            <a:t>Suicide</a:t>
          </a:r>
          <a:r>
            <a:rPr lang="en-US"/>
            <a:t>: Claims lives of 800,000 annually; 86% of suicides: low and middle-income countries</a:t>
          </a:r>
        </a:p>
      </dgm:t>
    </dgm:pt>
    <dgm:pt modelId="{2D128FA3-8841-4331-A000-66D61E2FFE14}" type="parTrans" cxnId="{43B8B78A-75CC-4830-8F2A-D62295B5DE8A}">
      <dgm:prSet/>
      <dgm:spPr/>
      <dgm:t>
        <a:bodyPr/>
        <a:lstStyle/>
        <a:p>
          <a:endParaRPr lang="en-US"/>
        </a:p>
      </dgm:t>
    </dgm:pt>
    <dgm:pt modelId="{E3871292-D261-431D-812E-14C259BED326}" type="sibTrans" cxnId="{43B8B78A-75CC-4830-8F2A-D62295B5DE8A}">
      <dgm:prSet/>
      <dgm:spPr/>
      <dgm:t>
        <a:bodyPr/>
        <a:lstStyle/>
        <a:p>
          <a:endParaRPr lang="en-US"/>
        </a:p>
      </dgm:t>
    </dgm:pt>
    <dgm:pt modelId="{2BEFC079-400A-4F25-BEF5-F04A7C51301C}">
      <dgm:prSet/>
      <dgm:spPr/>
      <dgm:t>
        <a:bodyPr/>
        <a:lstStyle/>
        <a:p>
          <a:r>
            <a:rPr lang="en-US" b="1"/>
            <a:t>Alcohol Abuse</a:t>
          </a:r>
          <a:r>
            <a:rPr lang="en-US"/>
            <a:t>: Contributes to 100,000 deaths annually in US (3</a:t>
          </a:r>
          <a:r>
            <a:rPr lang="en-US" baseline="30000"/>
            <a:t>rd</a:t>
          </a:r>
          <a:r>
            <a:rPr lang="en-US"/>
            <a:t> leading cause of death; 20-40% hospital admissions ETOH related)</a:t>
          </a:r>
        </a:p>
      </dgm:t>
    </dgm:pt>
    <dgm:pt modelId="{1DA56817-69CF-41BD-A2F9-4630BE58D754}" type="parTrans" cxnId="{60A89964-3CF5-4617-A8F8-C92A7122AA20}">
      <dgm:prSet/>
      <dgm:spPr/>
      <dgm:t>
        <a:bodyPr/>
        <a:lstStyle/>
        <a:p>
          <a:endParaRPr lang="en-US"/>
        </a:p>
      </dgm:t>
    </dgm:pt>
    <dgm:pt modelId="{AFCAE8E0-E443-4A45-BE85-0425D1CFB69F}" type="sibTrans" cxnId="{60A89964-3CF5-4617-A8F8-C92A7122AA20}">
      <dgm:prSet/>
      <dgm:spPr/>
      <dgm:t>
        <a:bodyPr/>
        <a:lstStyle/>
        <a:p>
          <a:endParaRPr lang="en-US"/>
        </a:p>
      </dgm:t>
    </dgm:pt>
    <dgm:pt modelId="{1A8D02AB-688F-4391-898D-A2353AA39EB7}">
      <dgm:prSet/>
      <dgm:spPr/>
      <dgm:t>
        <a:bodyPr/>
        <a:lstStyle/>
        <a:p>
          <a:r>
            <a:rPr lang="en-US" b="1"/>
            <a:t>Dementia</a:t>
          </a:r>
          <a:r>
            <a:rPr lang="en-US"/>
            <a:t>: Chronic stress &amp; distress associated with risk of late-life dementia; Depressive episodes associated with increased risk Alzheimer’s disease</a:t>
          </a:r>
        </a:p>
      </dgm:t>
    </dgm:pt>
    <dgm:pt modelId="{64E62532-73B0-47CF-A305-60976801219B}" type="parTrans" cxnId="{E93775FB-F077-4471-9CF3-FD981D71A9D7}">
      <dgm:prSet/>
      <dgm:spPr/>
      <dgm:t>
        <a:bodyPr/>
        <a:lstStyle/>
        <a:p>
          <a:endParaRPr lang="en-US"/>
        </a:p>
      </dgm:t>
    </dgm:pt>
    <dgm:pt modelId="{E43CE197-005B-4FB3-964E-F9694736FEBF}" type="sibTrans" cxnId="{E93775FB-F077-4471-9CF3-FD981D71A9D7}">
      <dgm:prSet/>
      <dgm:spPr/>
      <dgm:t>
        <a:bodyPr/>
        <a:lstStyle/>
        <a:p>
          <a:endParaRPr lang="en-US"/>
        </a:p>
      </dgm:t>
    </dgm:pt>
    <dgm:pt modelId="{A9B11355-665E-8548-88C8-C273875F7032}" type="pres">
      <dgm:prSet presAssocID="{CFFBA92F-365F-4A76-BA02-4287E7F90BED}" presName="linear" presStyleCnt="0">
        <dgm:presLayoutVars>
          <dgm:animLvl val="lvl"/>
          <dgm:resizeHandles val="exact"/>
        </dgm:presLayoutVars>
      </dgm:prSet>
      <dgm:spPr/>
    </dgm:pt>
    <dgm:pt modelId="{4E7D8D09-2373-F14C-8D29-BD096070DC92}" type="pres">
      <dgm:prSet presAssocID="{F54FDB93-EFAC-4B68-A13F-BEE3CAA8BAEC}" presName="parentText" presStyleLbl="node1" presStyleIdx="0" presStyleCnt="4">
        <dgm:presLayoutVars>
          <dgm:chMax val="0"/>
          <dgm:bulletEnabled val="1"/>
        </dgm:presLayoutVars>
      </dgm:prSet>
      <dgm:spPr/>
    </dgm:pt>
    <dgm:pt modelId="{11E1BD12-FA3B-F94E-8913-3463976BEF1F}" type="pres">
      <dgm:prSet presAssocID="{C6D74E4F-1916-49CB-B74A-A1939E7ECB25}" presName="spacer" presStyleCnt="0"/>
      <dgm:spPr/>
    </dgm:pt>
    <dgm:pt modelId="{9239C354-8DF7-3747-B95D-2C227E8AAAA0}" type="pres">
      <dgm:prSet presAssocID="{402C1C71-D53F-44E3-AA4A-5FD11241451C}" presName="parentText" presStyleLbl="node1" presStyleIdx="1" presStyleCnt="4">
        <dgm:presLayoutVars>
          <dgm:chMax val="0"/>
          <dgm:bulletEnabled val="1"/>
        </dgm:presLayoutVars>
      </dgm:prSet>
      <dgm:spPr/>
    </dgm:pt>
    <dgm:pt modelId="{994DB341-BDD1-F84E-819B-F570302FF3E7}" type="pres">
      <dgm:prSet presAssocID="{E3871292-D261-431D-812E-14C259BED326}" presName="spacer" presStyleCnt="0"/>
      <dgm:spPr/>
    </dgm:pt>
    <dgm:pt modelId="{FF4C0584-179A-4D4B-9A3B-25E0FD0ACD38}" type="pres">
      <dgm:prSet presAssocID="{2BEFC079-400A-4F25-BEF5-F04A7C51301C}" presName="parentText" presStyleLbl="node1" presStyleIdx="2" presStyleCnt="4">
        <dgm:presLayoutVars>
          <dgm:chMax val="0"/>
          <dgm:bulletEnabled val="1"/>
        </dgm:presLayoutVars>
      </dgm:prSet>
      <dgm:spPr/>
    </dgm:pt>
    <dgm:pt modelId="{89D9CC79-E251-0E46-955B-904B34DA3046}" type="pres">
      <dgm:prSet presAssocID="{AFCAE8E0-E443-4A45-BE85-0425D1CFB69F}" presName="spacer" presStyleCnt="0"/>
      <dgm:spPr/>
    </dgm:pt>
    <dgm:pt modelId="{EF784A48-BACB-B348-9D0F-B293E3845E0E}" type="pres">
      <dgm:prSet presAssocID="{1A8D02AB-688F-4391-898D-A2353AA39EB7}" presName="parentText" presStyleLbl="node1" presStyleIdx="3" presStyleCnt="4">
        <dgm:presLayoutVars>
          <dgm:chMax val="0"/>
          <dgm:bulletEnabled val="1"/>
        </dgm:presLayoutVars>
      </dgm:prSet>
      <dgm:spPr/>
    </dgm:pt>
  </dgm:ptLst>
  <dgm:cxnLst>
    <dgm:cxn modelId="{37E2D626-73FD-5D45-BFBB-68AD646080BC}" type="presOf" srcId="{402C1C71-D53F-44E3-AA4A-5FD11241451C}" destId="{9239C354-8DF7-3747-B95D-2C227E8AAAA0}" srcOrd="0" destOrd="0" presId="urn:microsoft.com/office/officeart/2005/8/layout/vList2"/>
    <dgm:cxn modelId="{AA7AF13F-9AE9-DF4A-998A-4602172FD23F}" type="presOf" srcId="{1A8D02AB-688F-4391-898D-A2353AA39EB7}" destId="{EF784A48-BACB-B348-9D0F-B293E3845E0E}" srcOrd="0" destOrd="0" presId="urn:microsoft.com/office/officeart/2005/8/layout/vList2"/>
    <dgm:cxn modelId="{60A89964-3CF5-4617-A8F8-C92A7122AA20}" srcId="{CFFBA92F-365F-4A76-BA02-4287E7F90BED}" destId="{2BEFC079-400A-4F25-BEF5-F04A7C51301C}" srcOrd="2" destOrd="0" parTransId="{1DA56817-69CF-41BD-A2F9-4630BE58D754}" sibTransId="{AFCAE8E0-E443-4A45-BE85-0425D1CFB69F}"/>
    <dgm:cxn modelId="{35856B69-00B4-43A2-A888-203630A56532}" srcId="{CFFBA92F-365F-4A76-BA02-4287E7F90BED}" destId="{F54FDB93-EFAC-4B68-A13F-BEE3CAA8BAEC}" srcOrd="0" destOrd="0" parTransId="{37C0D704-5353-4053-BAEC-A9FEBEE5C26A}" sibTransId="{C6D74E4F-1916-49CB-B74A-A1939E7ECB25}"/>
    <dgm:cxn modelId="{43B8B78A-75CC-4830-8F2A-D62295B5DE8A}" srcId="{CFFBA92F-365F-4A76-BA02-4287E7F90BED}" destId="{402C1C71-D53F-44E3-AA4A-5FD11241451C}" srcOrd="1" destOrd="0" parTransId="{2D128FA3-8841-4331-A000-66D61E2FFE14}" sibTransId="{E3871292-D261-431D-812E-14C259BED326}"/>
    <dgm:cxn modelId="{C8F80E9A-D7A6-4347-B92F-ECC925799BBE}" type="presOf" srcId="{F54FDB93-EFAC-4B68-A13F-BEE3CAA8BAEC}" destId="{4E7D8D09-2373-F14C-8D29-BD096070DC92}" srcOrd="0" destOrd="0" presId="urn:microsoft.com/office/officeart/2005/8/layout/vList2"/>
    <dgm:cxn modelId="{3A4648A0-A13A-654C-BAF4-55CE349A34BC}" type="presOf" srcId="{2BEFC079-400A-4F25-BEF5-F04A7C51301C}" destId="{FF4C0584-179A-4D4B-9A3B-25E0FD0ACD38}" srcOrd="0" destOrd="0" presId="urn:microsoft.com/office/officeart/2005/8/layout/vList2"/>
    <dgm:cxn modelId="{A503F9BD-5A17-1344-81B4-9B383696D1BD}" type="presOf" srcId="{CFFBA92F-365F-4A76-BA02-4287E7F90BED}" destId="{A9B11355-665E-8548-88C8-C273875F7032}" srcOrd="0" destOrd="0" presId="urn:microsoft.com/office/officeart/2005/8/layout/vList2"/>
    <dgm:cxn modelId="{E93775FB-F077-4471-9CF3-FD981D71A9D7}" srcId="{CFFBA92F-365F-4A76-BA02-4287E7F90BED}" destId="{1A8D02AB-688F-4391-898D-A2353AA39EB7}" srcOrd="3" destOrd="0" parTransId="{64E62532-73B0-47CF-A305-60976801219B}" sibTransId="{E43CE197-005B-4FB3-964E-F9694736FEBF}"/>
    <dgm:cxn modelId="{BDC3A863-E0E8-0448-809F-B8B354D1A49B}" type="presParOf" srcId="{A9B11355-665E-8548-88C8-C273875F7032}" destId="{4E7D8D09-2373-F14C-8D29-BD096070DC92}" srcOrd="0" destOrd="0" presId="urn:microsoft.com/office/officeart/2005/8/layout/vList2"/>
    <dgm:cxn modelId="{80B69141-7EE5-E147-BF05-0059CE05196B}" type="presParOf" srcId="{A9B11355-665E-8548-88C8-C273875F7032}" destId="{11E1BD12-FA3B-F94E-8913-3463976BEF1F}" srcOrd="1" destOrd="0" presId="urn:microsoft.com/office/officeart/2005/8/layout/vList2"/>
    <dgm:cxn modelId="{DBF684EF-CB23-7D40-A795-30D66340A698}" type="presParOf" srcId="{A9B11355-665E-8548-88C8-C273875F7032}" destId="{9239C354-8DF7-3747-B95D-2C227E8AAAA0}" srcOrd="2" destOrd="0" presId="urn:microsoft.com/office/officeart/2005/8/layout/vList2"/>
    <dgm:cxn modelId="{53C7EDAA-DB34-8F49-B6B4-0289F2D35708}" type="presParOf" srcId="{A9B11355-665E-8548-88C8-C273875F7032}" destId="{994DB341-BDD1-F84E-819B-F570302FF3E7}" srcOrd="3" destOrd="0" presId="urn:microsoft.com/office/officeart/2005/8/layout/vList2"/>
    <dgm:cxn modelId="{7788D664-E1AF-BC41-B75D-B140317A53F3}" type="presParOf" srcId="{A9B11355-665E-8548-88C8-C273875F7032}" destId="{FF4C0584-179A-4D4B-9A3B-25E0FD0ACD38}" srcOrd="4" destOrd="0" presId="urn:microsoft.com/office/officeart/2005/8/layout/vList2"/>
    <dgm:cxn modelId="{B8BB89AF-F7E9-3640-9133-3A7F23732E99}" type="presParOf" srcId="{A9B11355-665E-8548-88C8-C273875F7032}" destId="{89D9CC79-E251-0E46-955B-904B34DA3046}" srcOrd="5" destOrd="0" presId="urn:microsoft.com/office/officeart/2005/8/layout/vList2"/>
    <dgm:cxn modelId="{CB11C123-56DE-B04C-AB74-3178CD2D479C}" type="presParOf" srcId="{A9B11355-665E-8548-88C8-C273875F7032}" destId="{EF784A48-BACB-B348-9D0F-B293E3845E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163F89-5413-475C-905B-65D37235375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E4914C8-7998-4168-820D-CE1272351D5C}">
      <dgm:prSet/>
      <dgm:spPr/>
      <dgm:t>
        <a:bodyPr/>
        <a:lstStyle/>
        <a:p>
          <a:r>
            <a:rPr lang="en-US" b="1"/>
            <a:t>Vicarious traumatization </a:t>
          </a:r>
          <a:endParaRPr lang="en-US"/>
        </a:p>
      </dgm:t>
    </dgm:pt>
    <dgm:pt modelId="{DA4C3B7B-CAAF-479D-ACEF-816862681B42}" type="parTrans" cxnId="{45FAEE38-C636-4C61-BDB5-25D35D419F2C}">
      <dgm:prSet/>
      <dgm:spPr/>
      <dgm:t>
        <a:bodyPr/>
        <a:lstStyle/>
        <a:p>
          <a:endParaRPr lang="en-US"/>
        </a:p>
      </dgm:t>
    </dgm:pt>
    <dgm:pt modelId="{43741B99-8DBA-411F-A7AA-FC254757A231}" type="sibTrans" cxnId="{45FAEE38-C636-4C61-BDB5-25D35D419F2C}">
      <dgm:prSet/>
      <dgm:spPr/>
      <dgm:t>
        <a:bodyPr/>
        <a:lstStyle/>
        <a:p>
          <a:endParaRPr lang="en-US"/>
        </a:p>
      </dgm:t>
    </dgm:pt>
    <dgm:pt modelId="{9EEE8CB6-A266-4791-B1A9-A9B08FC996B8}">
      <dgm:prSet/>
      <dgm:spPr/>
      <dgm:t>
        <a:bodyPr/>
        <a:lstStyle/>
        <a:p>
          <a:r>
            <a:rPr lang="en-US" b="1"/>
            <a:t>Secondary traumatic stress </a:t>
          </a:r>
          <a:endParaRPr lang="en-US"/>
        </a:p>
      </dgm:t>
    </dgm:pt>
    <dgm:pt modelId="{B678135A-1A7F-4061-9F21-0D595A16365F}" type="parTrans" cxnId="{8109AA65-5D5B-4299-BD1E-7DA10B0C9BF3}">
      <dgm:prSet/>
      <dgm:spPr/>
      <dgm:t>
        <a:bodyPr/>
        <a:lstStyle/>
        <a:p>
          <a:endParaRPr lang="en-US"/>
        </a:p>
      </dgm:t>
    </dgm:pt>
    <dgm:pt modelId="{C9C9DDF9-FB78-4342-B265-90DD0B097E4E}" type="sibTrans" cxnId="{8109AA65-5D5B-4299-BD1E-7DA10B0C9BF3}">
      <dgm:prSet/>
      <dgm:spPr/>
      <dgm:t>
        <a:bodyPr/>
        <a:lstStyle/>
        <a:p>
          <a:endParaRPr lang="en-US"/>
        </a:p>
      </dgm:t>
    </dgm:pt>
    <dgm:pt modelId="{D6E53B16-0E9B-4042-AD88-620634DB053F}">
      <dgm:prSet/>
      <dgm:spPr/>
      <dgm:t>
        <a:bodyPr/>
        <a:lstStyle/>
        <a:p>
          <a:r>
            <a:rPr lang="en-US" b="1"/>
            <a:t>Compassion fatigue</a:t>
          </a:r>
          <a:endParaRPr lang="en-US"/>
        </a:p>
      </dgm:t>
    </dgm:pt>
    <dgm:pt modelId="{E679BEF0-5D06-4D8F-8B35-BBD51F225D3E}" type="parTrans" cxnId="{4F9DCF25-A882-4A60-871E-8D8F30D275FA}">
      <dgm:prSet/>
      <dgm:spPr/>
      <dgm:t>
        <a:bodyPr/>
        <a:lstStyle/>
        <a:p>
          <a:endParaRPr lang="en-US"/>
        </a:p>
      </dgm:t>
    </dgm:pt>
    <dgm:pt modelId="{711C9AF3-C636-4D3B-9FAD-5259E4CA06AF}" type="sibTrans" cxnId="{4F9DCF25-A882-4A60-871E-8D8F30D275FA}">
      <dgm:prSet/>
      <dgm:spPr/>
      <dgm:t>
        <a:bodyPr/>
        <a:lstStyle/>
        <a:p>
          <a:endParaRPr lang="en-US"/>
        </a:p>
      </dgm:t>
    </dgm:pt>
    <dgm:pt modelId="{A55AB36D-C81E-4F33-B469-F4359FFE5656}">
      <dgm:prSet/>
      <dgm:spPr/>
      <dgm:t>
        <a:bodyPr/>
        <a:lstStyle/>
        <a:p>
          <a:r>
            <a:rPr lang="en-US" b="1"/>
            <a:t>Burnout</a:t>
          </a:r>
          <a:endParaRPr lang="en-US"/>
        </a:p>
      </dgm:t>
    </dgm:pt>
    <dgm:pt modelId="{B3BDC9B4-B610-4254-9EFC-11E0E3616205}" type="parTrans" cxnId="{5BCEC084-8926-4B0E-9926-DF74A0326CAC}">
      <dgm:prSet/>
      <dgm:spPr/>
      <dgm:t>
        <a:bodyPr/>
        <a:lstStyle/>
        <a:p>
          <a:endParaRPr lang="en-US"/>
        </a:p>
      </dgm:t>
    </dgm:pt>
    <dgm:pt modelId="{00678B4A-521F-4798-A2B9-6C7E18CE00F2}" type="sibTrans" cxnId="{5BCEC084-8926-4B0E-9926-DF74A0326CAC}">
      <dgm:prSet/>
      <dgm:spPr/>
      <dgm:t>
        <a:bodyPr/>
        <a:lstStyle/>
        <a:p>
          <a:endParaRPr lang="en-US"/>
        </a:p>
      </dgm:t>
    </dgm:pt>
    <dgm:pt modelId="{296437F8-531A-4547-A5EB-9871ECB593C0}" type="pres">
      <dgm:prSet presAssocID="{EB163F89-5413-475C-905B-65D37235375D}" presName="linear" presStyleCnt="0">
        <dgm:presLayoutVars>
          <dgm:animLvl val="lvl"/>
          <dgm:resizeHandles val="exact"/>
        </dgm:presLayoutVars>
      </dgm:prSet>
      <dgm:spPr/>
    </dgm:pt>
    <dgm:pt modelId="{B7E3A579-B12E-9944-BE1F-21073406B6C4}" type="pres">
      <dgm:prSet presAssocID="{2E4914C8-7998-4168-820D-CE1272351D5C}" presName="parentText" presStyleLbl="node1" presStyleIdx="0" presStyleCnt="4">
        <dgm:presLayoutVars>
          <dgm:chMax val="0"/>
          <dgm:bulletEnabled val="1"/>
        </dgm:presLayoutVars>
      </dgm:prSet>
      <dgm:spPr/>
    </dgm:pt>
    <dgm:pt modelId="{23CE2059-D19A-1C49-8FE7-9B456763EB0D}" type="pres">
      <dgm:prSet presAssocID="{43741B99-8DBA-411F-A7AA-FC254757A231}" presName="spacer" presStyleCnt="0"/>
      <dgm:spPr/>
    </dgm:pt>
    <dgm:pt modelId="{48EB8E91-0B1A-A64A-B649-788EA65B6707}" type="pres">
      <dgm:prSet presAssocID="{9EEE8CB6-A266-4791-B1A9-A9B08FC996B8}" presName="parentText" presStyleLbl="node1" presStyleIdx="1" presStyleCnt="4">
        <dgm:presLayoutVars>
          <dgm:chMax val="0"/>
          <dgm:bulletEnabled val="1"/>
        </dgm:presLayoutVars>
      </dgm:prSet>
      <dgm:spPr/>
    </dgm:pt>
    <dgm:pt modelId="{923E0962-5056-0144-9A60-873D298D2C11}" type="pres">
      <dgm:prSet presAssocID="{C9C9DDF9-FB78-4342-B265-90DD0B097E4E}" presName="spacer" presStyleCnt="0"/>
      <dgm:spPr/>
    </dgm:pt>
    <dgm:pt modelId="{ACEEDF2B-742B-CD40-B298-C59956BAE0DA}" type="pres">
      <dgm:prSet presAssocID="{D6E53B16-0E9B-4042-AD88-620634DB053F}" presName="parentText" presStyleLbl="node1" presStyleIdx="2" presStyleCnt="4">
        <dgm:presLayoutVars>
          <dgm:chMax val="0"/>
          <dgm:bulletEnabled val="1"/>
        </dgm:presLayoutVars>
      </dgm:prSet>
      <dgm:spPr/>
    </dgm:pt>
    <dgm:pt modelId="{B78FE908-222E-FF4D-8CCF-D9F5B11FF6DC}" type="pres">
      <dgm:prSet presAssocID="{711C9AF3-C636-4D3B-9FAD-5259E4CA06AF}" presName="spacer" presStyleCnt="0"/>
      <dgm:spPr/>
    </dgm:pt>
    <dgm:pt modelId="{08DE6E66-09A0-E746-B1BB-932A45C1D3CC}" type="pres">
      <dgm:prSet presAssocID="{A55AB36D-C81E-4F33-B469-F4359FFE5656}" presName="parentText" presStyleLbl="node1" presStyleIdx="3" presStyleCnt="4">
        <dgm:presLayoutVars>
          <dgm:chMax val="0"/>
          <dgm:bulletEnabled val="1"/>
        </dgm:presLayoutVars>
      </dgm:prSet>
      <dgm:spPr/>
    </dgm:pt>
  </dgm:ptLst>
  <dgm:cxnLst>
    <dgm:cxn modelId="{C1D78B05-D8A7-4D40-87D2-C1E334BE042C}" type="presOf" srcId="{9EEE8CB6-A266-4791-B1A9-A9B08FC996B8}" destId="{48EB8E91-0B1A-A64A-B649-788EA65B6707}" srcOrd="0" destOrd="0" presId="urn:microsoft.com/office/officeart/2005/8/layout/vList2"/>
    <dgm:cxn modelId="{9793CC0F-B346-4040-8C8C-0E0FDAA7399D}" type="presOf" srcId="{2E4914C8-7998-4168-820D-CE1272351D5C}" destId="{B7E3A579-B12E-9944-BE1F-21073406B6C4}" srcOrd="0" destOrd="0" presId="urn:microsoft.com/office/officeart/2005/8/layout/vList2"/>
    <dgm:cxn modelId="{4F9DCF25-A882-4A60-871E-8D8F30D275FA}" srcId="{EB163F89-5413-475C-905B-65D37235375D}" destId="{D6E53B16-0E9B-4042-AD88-620634DB053F}" srcOrd="2" destOrd="0" parTransId="{E679BEF0-5D06-4D8F-8B35-BBD51F225D3E}" sibTransId="{711C9AF3-C636-4D3B-9FAD-5259E4CA06AF}"/>
    <dgm:cxn modelId="{45FAEE38-C636-4C61-BDB5-25D35D419F2C}" srcId="{EB163F89-5413-475C-905B-65D37235375D}" destId="{2E4914C8-7998-4168-820D-CE1272351D5C}" srcOrd="0" destOrd="0" parTransId="{DA4C3B7B-CAAF-479D-ACEF-816862681B42}" sibTransId="{43741B99-8DBA-411F-A7AA-FC254757A231}"/>
    <dgm:cxn modelId="{8109AA65-5D5B-4299-BD1E-7DA10B0C9BF3}" srcId="{EB163F89-5413-475C-905B-65D37235375D}" destId="{9EEE8CB6-A266-4791-B1A9-A9B08FC996B8}" srcOrd="1" destOrd="0" parTransId="{B678135A-1A7F-4061-9F21-0D595A16365F}" sibTransId="{C9C9DDF9-FB78-4342-B265-90DD0B097E4E}"/>
    <dgm:cxn modelId="{69407670-934D-E64D-8B7C-29BCEB50BE63}" type="presOf" srcId="{A55AB36D-C81E-4F33-B469-F4359FFE5656}" destId="{08DE6E66-09A0-E746-B1BB-932A45C1D3CC}" srcOrd="0" destOrd="0" presId="urn:microsoft.com/office/officeart/2005/8/layout/vList2"/>
    <dgm:cxn modelId="{8D183C74-BD0E-E84B-9252-EF38C8EE6485}" type="presOf" srcId="{D6E53B16-0E9B-4042-AD88-620634DB053F}" destId="{ACEEDF2B-742B-CD40-B298-C59956BAE0DA}" srcOrd="0" destOrd="0" presId="urn:microsoft.com/office/officeart/2005/8/layout/vList2"/>
    <dgm:cxn modelId="{5BCEC084-8926-4B0E-9926-DF74A0326CAC}" srcId="{EB163F89-5413-475C-905B-65D37235375D}" destId="{A55AB36D-C81E-4F33-B469-F4359FFE5656}" srcOrd="3" destOrd="0" parTransId="{B3BDC9B4-B610-4254-9EFC-11E0E3616205}" sibTransId="{00678B4A-521F-4798-A2B9-6C7E18CE00F2}"/>
    <dgm:cxn modelId="{2824A1BA-EF5E-6843-A299-A498582B75EF}" type="presOf" srcId="{EB163F89-5413-475C-905B-65D37235375D}" destId="{296437F8-531A-4547-A5EB-9871ECB593C0}" srcOrd="0" destOrd="0" presId="urn:microsoft.com/office/officeart/2005/8/layout/vList2"/>
    <dgm:cxn modelId="{DB17719A-0AC6-0445-A98D-E8F86BF1EABB}" type="presParOf" srcId="{296437F8-531A-4547-A5EB-9871ECB593C0}" destId="{B7E3A579-B12E-9944-BE1F-21073406B6C4}" srcOrd="0" destOrd="0" presId="urn:microsoft.com/office/officeart/2005/8/layout/vList2"/>
    <dgm:cxn modelId="{C4F901EE-6643-EE44-8526-1DE4318A2EE1}" type="presParOf" srcId="{296437F8-531A-4547-A5EB-9871ECB593C0}" destId="{23CE2059-D19A-1C49-8FE7-9B456763EB0D}" srcOrd="1" destOrd="0" presId="urn:microsoft.com/office/officeart/2005/8/layout/vList2"/>
    <dgm:cxn modelId="{72984DDE-9B5E-8746-87C2-CF53D56A5729}" type="presParOf" srcId="{296437F8-531A-4547-A5EB-9871ECB593C0}" destId="{48EB8E91-0B1A-A64A-B649-788EA65B6707}" srcOrd="2" destOrd="0" presId="urn:microsoft.com/office/officeart/2005/8/layout/vList2"/>
    <dgm:cxn modelId="{FC5DF21E-BCA9-CC4A-ACB7-CA3938990755}" type="presParOf" srcId="{296437F8-531A-4547-A5EB-9871ECB593C0}" destId="{923E0962-5056-0144-9A60-873D298D2C11}" srcOrd="3" destOrd="0" presId="urn:microsoft.com/office/officeart/2005/8/layout/vList2"/>
    <dgm:cxn modelId="{45FEE43F-3322-924C-90DB-435699A04A63}" type="presParOf" srcId="{296437F8-531A-4547-A5EB-9871ECB593C0}" destId="{ACEEDF2B-742B-CD40-B298-C59956BAE0DA}" srcOrd="4" destOrd="0" presId="urn:microsoft.com/office/officeart/2005/8/layout/vList2"/>
    <dgm:cxn modelId="{F4FB1E44-5D8E-F64C-9E54-90E244123300}" type="presParOf" srcId="{296437F8-531A-4547-A5EB-9871ECB593C0}" destId="{B78FE908-222E-FF4D-8CCF-D9F5B11FF6DC}" srcOrd="5" destOrd="0" presId="urn:microsoft.com/office/officeart/2005/8/layout/vList2"/>
    <dgm:cxn modelId="{492AA2FF-AA8B-B444-9E9C-C683652F3DF4}" type="presParOf" srcId="{296437F8-531A-4547-A5EB-9871ECB593C0}" destId="{08DE6E66-09A0-E746-B1BB-932A45C1D3C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D53080-9C65-4528-B48F-D8DECA348B3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F04195D-DD11-46DE-BD44-E6592F320C07}">
      <dgm:prSet/>
      <dgm:spPr/>
      <dgm:t>
        <a:bodyPr/>
        <a:lstStyle/>
        <a:p>
          <a:r>
            <a:rPr lang="en-US" b="1"/>
            <a:t>Complicated Grief</a:t>
          </a:r>
          <a:endParaRPr lang="en-US"/>
        </a:p>
      </dgm:t>
    </dgm:pt>
    <dgm:pt modelId="{DDB7A3A0-EE58-42CA-BE6A-40D74E0AB2CE}" type="parTrans" cxnId="{DFE33610-9E2B-4452-A553-C93D011730CD}">
      <dgm:prSet/>
      <dgm:spPr/>
      <dgm:t>
        <a:bodyPr/>
        <a:lstStyle/>
        <a:p>
          <a:endParaRPr lang="en-US"/>
        </a:p>
      </dgm:t>
    </dgm:pt>
    <dgm:pt modelId="{2070D3E0-06E1-4C99-AA97-05FFCF1EDFCE}" type="sibTrans" cxnId="{DFE33610-9E2B-4452-A553-C93D011730CD}">
      <dgm:prSet/>
      <dgm:spPr/>
      <dgm:t>
        <a:bodyPr/>
        <a:lstStyle/>
        <a:p>
          <a:endParaRPr lang="en-US"/>
        </a:p>
      </dgm:t>
    </dgm:pt>
    <dgm:pt modelId="{1A25EA64-8F6E-4050-9B9C-3254DF6ADCCE}">
      <dgm:prSet/>
      <dgm:spPr/>
      <dgm:t>
        <a:bodyPr/>
        <a:lstStyle/>
        <a:p>
          <a:r>
            <a:rPr lang="en-US" b="1"/>
            <a:t>Traumatic Grief</a:t>
          </a:r>
          <a:endParaRPr lang="en-US"/>
        </a:p>
      </dgm:t>
    </dgm:pt>
    <dgm:pt modelId="{59BB07DD-B030-42A7-A038-58EAAC15F44D}" type="parTrans" cxnId="{C1AD8D55-6378-4CB5-8CDE-F1209C5F9C3B}">
      <dgm:prSet/>
      <dgm:spPr/>
      <dgm:t>
        <a:bodyPr/>
        <a:lstStyle/>
        <a:p>
          <a:endParaRPr lang="en-US"/>
        </a:p>
      </dgm:t>
    </dgm:pt>
    <dgm:pt modelId="{813005A6-02C5-4818-AAAA-B8CF5605E2E0}" type="sibTrans" cxnId="{C1AD8D55-6378-4CB5-8CDE-F1209C5F9C3B}">
      <dgm:prSet/>
      <dgm:spPr/>
      <dgm:t>
        <a:bodyPr/>
        <a:lstStyle/>
        <a:p>
          <a:endParaRPr lang="en-US"/>
        </a:p>
      </dgm:t>
    </dgm:pt>
    <dgm:pt modelId="{59CC8C97-D2AF-40FC-BA09-3513849FDFDF}">
      <dgm:prSet/>
      <dgm:spPr/>
      <dgm:t>
        <a:bodyPr/>
        <a:lstStyle/>
        <a:p>
          <a:r>
            <a:rPr lang="en-US" b="1"/>
            <a:t>Crisis Intervention</a:t>
          </a:r>
          <a:endParaRPr lang="en-US"/>
        </a:p>
      </dgm:t>
    </dgm:pt>
    <dgm:pt modelId="{EC7CEC61-314A-4E0E-A393-72BC9AF8828C}" type="parTrans" cxnId="{E86BD68C-0227-4920-9017-C7475849AF33}">
      <dgm:prSet/>
      <dgm:spPr/>
      <dgm:t>
        <a:bodyPr/>
        <a:lstStyle/>
        <a:p>
          <a:endParaRPr lang="en-US"/>
        </a:p>
      </dgm:t>
    </dgm:pt>
    <dgm:pt modelId="{383C6C06-9888-4E66-8BA5-73162DC59A18}" type="sibTrans" cxnId="{E86BD68C-0227-4920-9017-C7475849AF33}">
      <dgm:prSet/>
      <dgm:spPr/>
      <dgm:t>
        <a:bodyPr/>
        <a:lstStyle/>
        <a:p>
          <a:endParaRPr lang="en-US"/>
        </a:p>
      </dgm:t>
    </dgm:pt>
    <dgm:pt modelId="{905E884B-5C11-4A40-96DE-40373E39B881}">
      <dgm:prSet/>
      <dgm:spPr/>
      <dgm:t>
        <a:bodyPr/>
        <a:lstStyle/>
        <a:p>
          <a:r>
            <a:rPr lang="en-US" b="1"/>
            <a:t>PTSD</a:t>
          </a:r>
          <a:endParaRPr lang="en-US"/>
        </a:p>
      </dgm:t>
    </dgm:pt>
    <dgm:pt modelId="{79EC9F95-8D2A-4874-9C80-DC030ACE760A}" type="parTrans" cxnId="{E69258B1-0F38-4C4D-BE53-B9E849C83112}">
      <dgm:prSet/>
      <dgm:spPr/>
      <dgm:t>
        <a:bodyPr/>
        <a:lstStyle/>
        <a:p>
          <a:endParaRPr lang="en-US"/>
        </a:p>
      </dgm:t>
    </dgm:pt>
    <dgm:pt modelId="{3DA6BAAE-B9F0-44E0-86E7-A5D5E41E4EDD}" type="sibTrans" cxnId="{E69258B1-0F38-4C4D-BE53-B9E849C83112}">
      <dgm:prSet/>
      <dgm:spPr/>
      <dgm:t>
        <a:bodyPr/>
        <a:lstStyle/>
        <a:p>
          <a:endParaRPr lang="en-US"/>
        </a:p>
      </dgm:t>
    </dgm:pt>
    <dgm:pt modelId="{A2307688-9675-4E16-A57B-923AA10F5CD5}">
      <dgm:prSet/>
      <dgm:spPr/>
      <dgm:t>
        <a:bodyPr/>
        <a:lstStyle/>
        <a:p>
          <a:r>
            <a:rPr lang="en-US" b="1" dirty="0"/>
            <a:t>Impact on growth &amp; development</a:t>
          </a:r>
          <a:endParaRPr lang="en-US" dirty="0"/>
        </a:p>
      </dgm:t>
    </dgm:pt>
    <dgm:pt modelId="{466E4B3F-9A14-4D46-B2F1-49800F8A4EB7}" type="parTrans" cxnId="{58436FDC-E039-4756-A6C2-F20022DE7869}">
      <dgm:prSet/>
      <dgm:spPr/>
      <dgm:t>
        <a:bodyPr/>
        <a:lstStyle/>
        <a:p>
          <a:endParaRPr lang="en-US"/>
        </a:p>
      </dgm:t>
    </dgm:pt>
    <dgm:pt modelId="{89DFCD11-03BB-479B-B783-C1C9A7EA3108}" type="sibTrans" cxnId="{58436FDC-E039-4756-A6C2-F20022DE7869}">
      <dgm:prSet/>
      <dgm:spPr/>
      <dgm:t>
        <a:bodyPr/>
        <a:lstStyle/>
        <a:p>
          <a:endParaRPr lang="en-US"/>
        </a:p>
      </dgm:t>
    </dgm:pt>
    <dgm:pt modelId="{F3F2AC49-02BF-EA49-AB78-F3D1B41A60F7}" type="pres">
      <dgm:prSet presAssocID="{6CD53080-9C65-4528-B48F-D8DECA348B37}" presName="linear" presStyleCnt="0">
        <dgm:presLayoutVars>
          <dgm:animLvl val="lvl"/>
          <dgm:resizeHandles val="exact"/>
        </dgm:presLayoutVars>
      </dgm:prSet>
      <dgm:spPr/>
    </dgm:pt>
    <dgm:pt modelId="{6C28BC78-0BB2-964E-8815-0834A6A1D02B}" type="pres">
      <dgm:prSet presAssocID="{FF04195D-DD11-46DE-BD44-E6592F320C07}" presName="parentText" presStyleLbl="node1" presStyleIdx="0" presStyleCnt="5">
        <dgm:presLayoutVars>
          <dgm:chMax val="0"/>
          <dgm:bulletEnabled val="1"/>
        </dgm:presLayoutVars>
      </dgm:prSet>
      <dgm:spPr/>
    </dgm:pt>
    <dgm:pt modelId="{92FC051B-1508-104A-8E44-B7759334447D}" type="pres">
      <dgm:prSet presAssocID="{2070D3E0-06E1-4C99-AA97-05FFCF1EDFCE}" presName="spacer" presStyleCnt="0"/>
      <dgm:spPr/>
    </dgm:pt>
    <dgm:pt modelId="{2ABC21AB-8C2A-8642-B660-44E675397EAF}" type="pres">
      <dgm:prSet presAssocID="{1A25EA64-8F6E-4050-9B9C-3254DF6ADCCE}" presName="parentText" presStyleLbl="node1" presStyleIdx="1" presStyleCnt="5">
        <dgm:presLayoutVars>
          <dgm:chMax val="0"/>
          <dgm:bulletEnabled val="1"/>
        </dgm:presLayoutVars>
      </dgm:prSet>
      <dgm:spPr/>
    </dgm:pt>
    <dgm:pt modelId="{B6C38F69-891E-924C-843B-1D6022786AA4}" type="pres">
      <dgm:prSet presAssocID="{813005A6-02C5-4818-AAAA-B8CF5605E2E0}" presName="spacer" presStyleCnt="0"/>
      <dgm:spPr/>
    </dgm:pt>
    <dgm:pt modelId="{E0D9CE66-4535-8147-8CF8-2A2952D2A7B7}" type="pres">
      <dgm:prSet presAssocID="{59CC8C97-D2AF-40FC-BA09-3513849FDFDF}" presName="parentText" presStyleLbl="node1" presStyleIdx="2" presStyleCnt="5">
        <dgm:presLayoutVars>
          <dgm:chMax val="0"/>
          <dgm:bulletEnabled val="1"/>
        </dgm:presLayoutVars>
      </dgm:prSet>
      <dgm:spPr/>
    </dgm:pt>
    <dgm:pt modelId="{9E0D46F8-C33B-8C44-9E2B-3ECBF9101002}" type="pres">
      <dgm:prSet presAssocID="{383C6C06-9888-4E66-8BA5-73162DC59A18}" presName="spacer" presStyleCnt="0"/>
      <dgm:spPr/>
    </dgm:pt>
    <dgm:pt modelId="{5C47A1B6-F7D0-9B41-B902-75A97AD3DCB9}" type="pres">
      <dgm:prSet presAssocID="{905E884B-5C11-4A40-96DE-40373E39B881}" presName="parentText" presStyleLbl="node1" presStyleIdx="3" presStyleCnt="5">
        <dgm:presLayoutVars>
          <dgm:chMax val="0"/>
          <dgm:bulletEnabled val="1"/>
        </dgm:presLayoutVars>
      </dgm:prSet>
      <dgm:spPr/>
    </dgm:pt>
    <dgm:pt modelId="{CBBEFF2F-3FDD-AE4E-B837-56EB342B7B45}" type="pres">
      <dgm:prSet presAssocID="{3DA6BAAE-B9F0-44E0-86E7-A5D5E41E4EDD}" presName="spacer" presStyleCnt="0"/>
      <dgm:spPr/>
    </dgm:pt>
    <dgm:pt modelId="{684644AE-1DAC-2C4E-8845-6ED185732B4D}" type="pres">
      <dgm:prSet presAssocID="{A2307688-9675-4E16-A57B-923AA10F5CD5}" presName="parentText" presStyleLbl="node1" presStyleIdx="4" presStyleCnt="5">
        <dgm:presLayoutVars>
          <dgm:chMax val="0"/>
          <dgm:bulletEnabled val="1"/>
        </dgm:presLayoutVars>
      </dgm:prSet>
      <dgm:spPr/>
    </dgm:pt>
  </dgm:ptLst>
  <dgm:cxnLst>
    <dgm:cxn modelId="{DFE33610-9E2B-4452-A553-C93D011730CD}" srcId="{6CD53080-9C65-4528-B48F-D8DECA348B37}" destId="{FF04195D-DD11-46DE-BD44-E6592F320C07}" srcOrd="0" destOrd="0" parTransId="{DDB7A3A0-EE58-42CA-BE6A-40D74E0AB2CE}" sibTransId="{2070D3E0-06E1-4C99-AA97-05FFCF1EDFCE}"/>
    <dgm:cxn modelId="{C1AD8D55-6378-4CB5-8CDE-F1209C5F9C3B}" srcId="{6CD53080-9C65-4528-B48F-D8DECA348B37}" destId="{1A25EA64-8F6E-4050-9B9C-3254DF6ADCCE}" srcOrd="1" destOrd="0" parTransId="{59BB07DD-B030-42A7-A038-58EAAC15F44D}" sibTransId="{813005A6-02C5-4818-AAAA-B8CF5605E2E0}"/>
    <dgm:cxn modelId="{E86BD68C-0227-4920-9017-C7475849AF33}" srcId="{6CD53080-9C65-4528-B48F-D8DECA348B37}" destId="{59CC8C97-D2AF-40FC-BA09-3513849FDFDF}" srcOrd="2" destOrd="0" parTransId="{EC7CEC61-314A-4E0E-A393-72BC9AF8828C}" sibTransId="{383C6C06-9888-4E66-8BA5-73162DC59A18}"/>
    <dgm:cxn modelId="{85B4FD96-049A-9549-B77D-731ADE31DC70}" type="presOf" srcId="{FF04195D-DD11-46DE-BD44-E6592F320C07}" destId="{6C28BC78-0BB2-964E-8815-0834A6A1D02B}" srcOrd="0" destOrd="0" presId="urn:microsoft.com/office/officeart/2005/8/layout/vList2"/>
    <dgm:cxn modelId="{366F9BAA-81F3-D14F-9A08-AC0F4CDC0C32}" type="presOf" srcId="{1A25EA64-8F6E-4050-9B9C-3254DF6ADCCE}" destId="{2ABC21AB-8C2A-8642-B660-44E675397EAF}" srcOrd="0" destOrd="0" presId="urn:microsoft.com/office/officeart/2005/8/layout/vList2"/>
    <dgm:cxn modelId="{8BABE3AD-A231-754C-8DCF-5D794AC28575}" type="presOf" srcId="{6CD53080-9C65-4528-B48F-D8DECA348B37}" destId="{F3F2AC49-02BF-EA49-AB78-F3D1B41A60F7}" srcOrd="0" destOrd="0" presId="urn:microsoft.com/office/officeart/2005/8/layout/vList2"/>
    <dgm:cxn modelId="{E69258B1-0F38-4C4D-BE53-B9E849C83112}" srcId="{6CD53080-9C65-4528-B48F-D8DECA348B37}" destId="{905E884B-5C11-4A40-96DE-40373E39B881}" srcOrd="3" destOrd="0" parTransId="{79EC9F95-8D2A-4874-9C80-DC030ACE760A}" sibTransId="{3DA6BAAE-B9F0-44E0-86E7-A5D5E41E4EDD}"/>
    <dgm:cxn modelId="{58436FDC-E039-4756-A6C2-F20022DE7869}" srcId="{6CD53080-9C65-4528-B48F-D8DECA348B37}" destId="{A2307688-9675-4E16-A57B-923AA10F5CD5}" srcOrd="4" destOrd="0" parTransId="{466E4B3F-9A14-4D46-B2F1-49800F8A4EB7}" sibTransId="{89DFCD11-03BB-479B-B783-C1C9A7EA3108}"/>
    <dgm:cxn modelId="{A477CAED-A395-4946-A0DF-2E9B795DF0A3}" type="presOf" srcId="{59CC8C97-D2AF-40FC-BA09-3513849FDFDF}" destId="{E0D9CE66-4535-8147-8CF8-2A2952D2A7B7}" srcOrd="0" destOrd="0" presId="urn:microsoft.com/office/officeart/2005/8/layout/vList2"/>
    <dgm:cxn modelId="{F743B3F2-DE9D-6848-BD67-5173A0DE2DD9}" type="presOf" srcId="{905E884B-5C11-4A40-96DE-40373E39B881}" destId="{5C47A1B6-F7D0-9B41-B902-75A97AD3DCB9}" srcOrd="0" destOrd="0" presId="urn:microsoft.com/office/officeart/2005/8/layout/vList2"/>
    <dgm:cxn modelId="{EDD2B1F9-967F-A245-8982-18C520792A51}" type="presOf" srcId="{A2307688-9675-4E16-A57B-923AA10F5CD5}" destId="{684644AE-1DAC-2C4E-8845-6ED185732B4D}" srcOrd="0" destOrd="0" presId="urn:microsoft.com/office/officeart/2005/8/layout/vList2"/>
    <dgm:cxn modelId="{87BFE6A8-13F4-B440-860B-68DA944A28CB}" type="presParOf" srcId="{F3F2AC49-02BF-EA49-AB78-F3D1B41A60F7}" destId="{6C28BC78-0BB2-964E-8815-0834A6A1D02B}" srcOrd="0" destOrd="0" presId="urn:microsoft.com/office/officeart/2005/8/layout/vList2"/>
    <dgm:cxn modelId="{E8BBC124-755D-3F43-8202-144E5B82714E}" type="presParOf" srcId="{F3F2AC49-02BF-EA49-AB78-F3D1B41A60F7}" destId="{92FC051B-1508-104A-8E44-B7759334447D}" srcOrd="1" destOrd="0" presId="urn:microsoft.com/office/officeart/2005/8/layout/vList2"/>
    <dgm:cxn modelId="{63965384-B36E-D147-821C-14E85B876B7C}" type="presParOf" srcId="{F3F2AC49-02BF-EA49-AB78-F3D1B41A60F7}" destId="{2ABC21AB-8C2A-8642-B660-44E675397EAF}" srcOrd="2" destOrd="0" presId="urn:microsoft.com/office/officeart/2005/8/layout/vList2"/>
    <dgm:cxn modelId="{27656301-A71C-854D-B5DF-33D4BEF2C9DF}" type="presParOf" srcId="{F3F2AC49-02BF-EA49-AB78-F3D1B41A60F7}" destId="{B6C38F69-891E-924C-843B-1D6022786AA4}" srcOrd="3" destOrd="0" presId="urn:microsoft.com/office/officeart/2005/8/layout/vList2"/>
    <dgm:cxn modelId="{432D0928-2EEE-CE4B-BF97-9672F1565AF0}" type="presParOf" srcId="{F3F2AC49-02BF-EA49-AB78-F3D1B41A60F7}" destId="{E0D9CE66-4535-8147-8CF8-2A2952D2A7B7}" srcOrd="4" destOrd="0" presId="urn:microsoft.com/office/officeart/2005/8/layout/vList2"/>
    <dgm:cxn modelId="{53A4CAFF-660F-1A4A-8E42-D2AC7C8FC551}" type="presParOf" srcId="{F3F2AC49-02BF-EA49-AB78-F3D1B41A60F7}" destId="{9E0D46F8-C33B-8C44-9E2B-3ECBF9101002}" srcOrd="5" destOrd="0" presId="urn:microsoft.com/office/officeart/2005/8/layout/vList2"/>
    <dgm:cxn modelId="{7A95DF9D-3E16-D54C-9F4B-A0B2FB2844C0}" type="presParOf" srcId="{F3F2AC49-02BF-EA49-AB78-F3D1B41A60F7}" destId="{5C47A1B6-F7D0-9B41-B902-75A97AD3DCB9}" srcOrd="6" destOrd="0" presId="urn:microsoft.com/office/officeart/2005/8/layout/vList2"/>
    <dgm:cxn modelId="{E9A00FF5-8B90-7742-A473-1B4DA3AB05C9}" type="presParOf" srcId="{F3F2AC49-02BF-EA49-AB78-F3D1B41A60F7}" destId="{CBBEFF2F-3FDD-AE4E-B837-56EB342B7B45}" srcOrd="7" destOrd="0" presId="urn:microsoft.com/office/officeart/2005/8/layout/vList2"/>
    <dgm:cxn modelId="{6FE340BE-7669-CD42-856D-20B613718C27}" type="presParOf" srcId="{F3F2AC49-02BF-EA49-AB78-F3D1B41A60F7}" destId="{684644AE-1DAC-2C4E-8845-6ED185732B4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E2B369-FE5A-4E5A-B4C2-4BFCE50EE5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6376730-A68E-4EFC-9031-1C29C1496C4D}">
      <dgm:prSet/>
      <dgm:spPr/>
      <dgm:t>
        <a:bodyPr/>
        <a:lstStyle/>
        <a:p>
          <a:pPr marL="0" lvl="0" defTabSz="755650">
            <a:lnSpc>
              <a:spcPct val="90000"/>
            </a:lnSpc>
            <a:spcBef>
              <a:spcPct val="0"/>
            </a:spcBef>
            <a:spcAft>
              <a:spcPct val="35000"/>
            </a:spcAft>
            <a:buNone/>
          </a:pPr>
          <a:r>
            <a:rPr lang="en-US" b="1" dirty="0">
              <a:solidFill>
                <a:srgbClr val="002060"/>
              </a:solidFill>
            </a:rPr>
            <a:t>Freedom from poverty</a:t>
          </a:r>
        </a:p>
      </dgm:t>
    </dgm:pt>
    <dgm:pt modelId="{1F0CBC1E-CCC6-4726-878A-E8953C9C0879}" type="parTrans" cxnId="{C6FAC5BB-5D44-464E-9360-576A14EDD30C}">
      <dgm:prSet/>
      <dgm:spPr/>
      <dgm:t>
        <a:bodyPr/>
        <a:lstStyle/>
        <a:p>
          <a:endParaRPr lang="en-US"/>
        </a:p>
      </dgm:t>
    </dgm:pt>
    <dgm:pt modelId="{08DCE601-A9B2-471B-80E0-8704BEDB0011}" type="sibTrans" cxnId="{C6FAC5BB-5D44-464E-9360-576A14EDD30C}">
      <dgm:prSet/>
      <dgm:spPr/>
      <dgm:t>
        <a:bodyPr/>
        <a:lstStyle/>
        <a:p>
          <a:endParaRPr lang="en-US"/>
        </a:p>
      </dgm:t>
    </dgm:pt>
    <dgm:pt modelId="{7982C3CE-156D-4587-9F40-F20A6548F063}">
      <dgm:prSet/>
      <dgm:spPr/>
      <dgm:t>
        <a:bodyPr/>
        <a:lstStyle/>
        <a:p>
          <a:r>
            <a:rPr lang="en-US" b="1" dirty="0">
              <a:solidFill>
                <a:srgbClr val="002060"/>
              </a:solidFill>
            </a:rPr>
            <a:t>Access to (reasonable) sources of life-long income</a:t>
          </a:r>
        </a:p>
      </dgm:t>
    </dgm:pt>
    <dgm:pt modelId="{CD437165-E2F9-41EE-B7CF-6770BE9BF7FC}" type="parTrans" cxnId="{2E89D248-E35A-40F3-9206-37F5B1A6579C}">
      <dgm:prSet/>
      <dgm:spPr/>
      <dgm:t>
        <a:bodyPr/>
        <a:lstStyle/>
        <a:p>
          <a:endParaRPr lang="en-US"/>
        </a:p>
      </dgm:t>
    </dgm:pt>
    <dgm:pt modelId="{D5B48519-E8BE-4FCE-80E8-9C6FD50AE0F5}" type="sibTrans" cxnId="{2E89D248-E35A-40F3-9206-37F5B1A6579C}">
      <dgm:prSet/>
      <dgm:spPr/>
      <dgm:t>
        <a:bodyPr/>
        <a:lstStyle/>
        <a:p>
          <a:endParaRPr lang="en-US"/>
        </a:p>
      </dgm:t>
    </dgm:pt>
    <dgm:pt modelId="{467C6C28-8F50-4F8A-A465-D6334B384D99}">
      <dgm:prSet/>
      <dgm:spPr/>
      <dgm:t>
        <a:bodyPr/>
        <a:lstStyle/>
        <a:p>
          <a:r>
            <a:rPr lang="en-US" b="1" dirty="0">
              <a:solidFill>
                <a:srgbClr val="002060"/>
              </a:solidFill>
            </a:rPr>
            <a:t>Freedom from excessive medical and health care expenses</a:t>
          </a:r>
        </a:p>
      </dgm:t>
    </dgm:pt>
    <dgm:pt modelId="{0CF4A0AD-59E4-4FD4-BB3F-54A325FE6341}" type="parTrans" cxnId="{034C2482-4434-4362-B70C-F5C2AA87DED5}">
      <dgm:prSet/>
      <dgm:spPr/>
      <dgm:t>
        <a:bodyPr/>
        <a:lstStyle/>
        <a:p>
          <a:endParaRPr lang="en-US"/>
        </a:p>
      </dgm:t>
    </dgm:pt>
    <dgm:pt modelId="{1F7208F0-0ECF-437D-859B-C0D8FDCC2968}" type="sibTrans" cxnId="{034C2482-4434-4362-B70C-F5C2AA87DED5}">
      <dgm:prSet/>
      <dgm:spPr/>
      <dgm:t>
        <a:bodyPr/>
        <a:lstStyle/>
        <a:p>
          <a:endParaRPr lang="en-US"/>
        </a:p>
      </dgm:t>
    </dgm:pt>
    <dgm:pt modelId="{8D48D805-92FD-4F51-82B2-2D330EFA10DF}">
      <dgm:prSet/>
      <dgm:spPr/>
      <dgm:t>
        <a:bodyPr/>
        <a:lstStyle/>
        <a:p>
          <a:r>
            <a:rPr lang="en-US" b="1" dirty="0">
              <a:solidFill>
                <a:srgbClr val="002060"/>
              </a:solidFill>
            </a:rPr>
            <a:t>Comfortable, healthy life environments</a:t>
          </a:r>
        </a:p>
      </dgm:t>
    </dgm:pt>
    <dgm:pt modelId="{9B7DECCB-D356-4E83-91E2-9D101F60B664}" type="parTrans" cxnId="{AA2B1E5C-B5A7-42AD-9E94-C68B465EDC3E}">
      <dgm:prSet/>
      <dgm:spPr/>
      <dgm:t>
        <a:bodyPr/>
        <a:lstStyle/>
        <a:p>
          <a:endParaRPr lang="en-US"/>
        </a:p>
      </dgm:t>
    </dgm:pt>
    <dgm:pt modelId="{64127EAC-3ACF-4A42-A8C8-5D0C2FB8C308}" type="sibTrans" cxnId="{AA2B1E5C-B5A7-42AD-9E94-C68B465EDC3E}">
      <dgm:prSet/>
      <dgm:spPr/>
      <dgm:t>
        <a:bodyPr/>
        <a:lstStyle/>
        <a:p>
          <a:endParaRPr lang="en-US"/>
        </a:p>
      </dgm:t>
    </dgm:pt>
    <dgm:pt modelId="{853E4191-E635-4FA3-AEA6-87F9E39CC7E8}">
      <dgm:prSet/>
      <dgm:spPr/>
      <dgm:t>
        <a:bodyPr/>
        <a:lstStyle/>
        <a:p>
          <a:endParaRPr lang="en-US" b="1" dirty="0">
            <a:solidFill>
              <a:srgbClr val="FFFF00"/>
            </a:solidFill>
          </a:endParaRPr>
        </a:p>
      </dgm:t>
    </dgm:pt>
    <dgm:pt modelId="{1FEE34B0-8C60-41CB-9C39-66EC78E638F8}" type="parTrans" cxnId="{E56E82B1-B1F2-48DC-9191-106108048947}">
      <dgm:prSet/>
      <dgm:spPr/>
      <dgm:t>
        <a:bodyPr/>
        <a:lstStyle/>
        <a:p>
          <a:endParaRPr lang="en-US"/>
        </a:p>
      </dgm:t>
    </dgm:pt>
    <dgm:pt modelId="{E02CB279-424A-4BEA-AC72-86F5889EC36D}" type="sibTrans" cxnId="{E56E82B1-B1F2-48DC-9191-106108048947}">
      <dgm:prSet/>
      <dgm:spPr/>
      <dgm:t>
        <a:bodyPr/>
        <a:lstStyle/>
        <a:p>
          <a:endParaRPr lang="en-US"/>
        </a:p>
      </dgm:t>
    </dgm:pt>
    <dgm:pt modelId="{93D33CCC-8DD8-9546-AE69-C52AD2511941}" type="pres">
      <dgm:prSet presAssocID="{5FE2B369-FE5A-4E5A-B4C2-4BFCE50EE50F}" presName="linear" presStyleCnt="0">
        <dgm:presLayoutVars>
          <dgm:animLvl val="lvl"/>
          <dgm:resizeHandles val="exact"/>
        </dgm:presLayoutVars>
      </dgm:prSet>
      <dgm:spPr/>
    </dgm:pt>
    <dgm:pt modelId="{099E2A37-4B72-1346-B1DF-00B3EDDD550F}" type="pres">
      <dgm:prSet presAssocID="{E6376730-A68E-4EFC-9031-1C29C1496C4D}" presName="parentText" presStyleLbl="node1" presStyleIdx="0" presStyleCnt="5">
        <dgm:presLayoutVars>
          <dgm:chMax val="0"/>
          <dgm:bulletEnabled val="1"/>
        </dgm:presLayoutVars>
      </dgm:prSet>
      <dgm:spPr/>
    </dgm:pt>
    <dgm:pt modelId="{70D0BF06-2C57-4A40-BF49-C1C857EC0521}" type="pres">
      <dgm:prSet presAssocID="{08DCE601-A9B2-471B-80E0-8704BEDB0011}" presName="spacer" presStyleCnt="0"/>
      <dgm:spPr/>
    </dgm:pt>
    <dgm:pt modelId="{1B59A032-CE82-D94B-80C4-35887B5693AF}" type="pres">
      <dgm:prSet presAssocID="{7982C3CE-156D-4587-9F40-F20A6548F063}" presName="parentText" presStyleLbl="node1" presStyleIdx="1" presStyleCnt="5">
        <dgm:presLayoutVars>
          <dgm:chMax val="0"/>
          <dgm:bulletEnabled val="1"/>
        </dgm:presLayoutVars>
      </dgm:prSet>
      <dgm:spPr/>
    </dgm:pt>
    <dgm:pt modelId="{10BA98D7-8355-8440-A22D-380474E73255}" type="pres">
      <dgm:prSet presAssocID="{D5B48519-E8BE-4FCE-80E8-9C6FD50AE0F5}" presName="spacer" presStyleCnt="0"/>
      <dgm:spPr/>
    </dgm:pt>
    <dgm:pt modelId="{C3033907-FB3C-A84D-B798-4F6D8CA2169A}" type="pres">
      <dgm:prSet presAssocID="{467C6C28-8F50-4F8A-A465-D6334B384D99}" presName="parentText" presStyleLbl="node1" presStyleIdx="2" presStyleCnt="5">
        <dgm:presLayoutVars>
          <dgm:chMax val="0"/>
          <dgm:bulletEnabled val="1"/>
        </dgm:presLayoutVars>
      </dgm:prSet>
      <dgm:spPr/>
    </dgm:pt>
    <dgm:pt modelId="{F54996D6-D8B2-1146-92F3-4AE1A7EA48C3}" type="pres">
      <dgm:prSet presAssocID="{1F7208F0-0ECF-437D-859B-C0D8FDCC2968}" presName="spacer" presStyleCnt="0"/>
      <dgm:spPr/>
    </dgm:pt>
    <dgm:pt modelId="{10428513-6BFB-DC4D-86E3-1E1C2F7DA802}" type="pres">
      <dgm:prSet presAssocID="{8D48D805-92FD-4F51-82B2-2D330EFA10DF}" presName="parentText" presStyleLbl="node1" presStyleIdx="3" presStyleCnt="5">
        <dgm:presLayoutVars>
          <dgm:chMax val="0"/>
          <dgm:bulletEnabled val="1"/>
        </dgm:presLayoutVars>
      </dgm:prSet>
      <dgm:spPr/>
    </dgm:pt>
    <dgm:pt modelId="{EF0D564D-8257-AF40-8923-FEC571FC742C}" type="pres">
      <dgm:prSet presAssocID="{64127EAC-3ACF-4A42-A8C8-5D0C2FB8C308}" presName="spacer" presStyleCnt="0"/>
      <dgm:spPr/>
    </dgm:pt>
    <dgm:pt modelId="{9C2F499C-A4CC-4048-8747-AB9161685F5E}" type="pres">
      <dgm:prSet presAssocID="{853E4191-E635-4FA3-AEA6-87F9E39CC7E8}" presName="parentText" presStyleLbl="node1" presStyleIdx="4" presStyleCnt="5">
        <dgm:presLayoutVars>
          <dgm:chMax val="0"/>
          <dgm:bulletEnabled val="1"/>
        </dgm:presLayoutVars>
      </dgm:prSet>
      <dgm:spPr/>
    </dgm:pt>
  </dgm:ptLst>
  <dgm:cxnLst>
    <dgm:cxn modelId="{2E89D248-E35A-40F3-9206-37F5B1A6579C}" srcId="{5FE2B369-FE5A-4E5A-B4C2-4BFCE50EE50F}" destId="{7982C3CE-156D-4587-9F40-F20A6548F063}" srcOrd="1" destOrd="0" parTransId="{CD437165-E2F9-41EE-B7CF-6770BE9BF7FC}" sibTransId="{D5B48519-E8BE-4FCE-80E8-9C6FD50AE0F5}"/>
    <dgm:cxn modelId="{F7B0904A-6273-3B43-9683-A3AEFA114F90}" type="presOf" srcId="{5FE2B369-FE5A-4E5A-B4C2-4BFCE50EE50F}" destId="{93D33CCC-8DD8-9546-AE69-C52AD2511941}" srcOrd="0" destOrd="0" presId="urn:microsoft.com/office/officeart/2005/8/layout/vList2"/>
    <dgm:cxn modelId="{AA2B1E5C-B5A7-42AD-9E94-C68B465EDC3E}" srcId="{5FE2B369-FE5A-4E5A-B4C2-4BFCE50EE50F}" destId="{8D48D805-92FD-4F51-82B2-2D330EFA10DF}" srcOrd="3" destOrd="0" parTransId="{9B7DECCB-D356-4E83-91E2-9D101F60B664}" sibTransId="{64127EAC-3ACF-4A42-A8C8-5D0C2FB8C308}"/>
    <dgm:cxn modelId="{034C2482-4434-4362-B70C-F5C2AA87DED5}" srcId="{5FE2B369-FE5A-4E5A-B4C2-4BFCE50EE50F}" destId="{467C6C28-8F50-4F8A-A465-D6334B384D99}" srcOrd="2" destOrd="0" parTransId="{0CF4A0AD-59E4-4FD4-BB3F-54A325FE6341}" sibTransId="{1F7208F0-0ECF-437D-859B-C0D8FDCC2968}"/>
    <dgm:cxn modelId="{3E1B32B0-4C91-0A45-BC02-4EADAAA959C6}" type="presOf" srcId="{E6376730-A68E-4EFC-9031-1C29C1496C4D}" destId="{099E2A37-4B72-1346-B1DF-00B3EDDD550F}" srcOrd="0" destOrd="0" presId="urn:microsoft.com/office/officeart/2005/8/layout/vList2"/>
    <dgm:cxn modelId="{E56E82B1-B1F2-48DC-9191-106108048947}" srcId="{5FE2B369-FE5A-4E5A-B4C2-4BFCE50EE50F}" destId="{853E4191-E635-4FA3-AEA6-87F9E39CC7E8}" srcOrd="4" destOrd="0" parTransId="{1FEE34B0-8C60-41CB-9C39-66EC78E638F8}" sibTransId="{E02CB279-424A-4BEA-AC72-86F5889EC36D}"/>
    <dgm:cxn modelId="{368149B9-7174-4E43-B290-DAB05BA1613D}" type="presOf" srcId="{7982C3CE-156D-4587-9F40-F20A6548F063}" destId="{1B59A032-CE82-D94B-80C4-35887B5693AF}" srcOrd="0" destOrd="0" presId="urn:microsoft.com/office/officeart/2005/8/layout/vList2"/>
    <dgm:cxn modelId="{C6FAC5BB-5D44-464E-9360-576A14EDD30C}" srcId="{5FE2B369-FE5A-4E5A-B4C2-4BFCE50EE50F}" destId="{E6376730-A68E-4EFC-9031-1C29C1496C4D}" srcOrd="0" destOrd="0" parTransId="{1F0CBC1E-CCC6-4726-878A-E8953C9C0879}" sibTransId="{08DCE601-A9B2-471B-80E0-8704BEDB0011}"/>
    <dgm:cxn modelId="{7F653BBE-AAE6-4147-ABEA-8084E669A735}" type="presOf" srcId="{8D48D805-92FD-4F51-82B2-2D330EFA10DF}" destId="{10428513-6BFB-DC4D-86E3-1E1C2F7DA802}" srcOrd="0" destOrd="0" presId="urn:microsoft.com/office/officeart/2005/8/layout/vList2"/>
    <dgm:cxn modelId="{B77DCABE-DB05-F342-A033-6B49CC2BBBBC}" type="presOf" srcId="{467C6C28-8F50-4F8A-A465-D6334B384D99}" destId="{C3033907-FB3C-A84D-B798-4F6D8CA2169A}" srcOrd="0" destOrd="0" presId="urn:microsoft.com/office/officeart/2005/8/layout/vList2"/>
    <dgm:cxn modelId="{92F408EC-3169-604F-AF0F-A298534702B1}" type="presOf" srcId="{853E4191-E635-4FA3-AEA6-87F9E39CC7E8}" destId="{9C2F499C-A4CC-4048-8747-AB9161685F5E}" srcOrd="0" destOrd="0" presId="urn:microsoft.com/office/officeart/2005/8/layout/vList2"/>
    <dgm:cxn modelId="{4B685C58-BBCC-C442-A525-0B0405443C8B}" type="presParOf" srcId="{93D33CCC-8DD8-9546-AE69-C52AD2511941}" destId="{099E2A37-4B72-1346-B1DF-00B3EDDD550F}" srcOrd="0" destOrd="0" presId="urn:microsoft.com/office/officeart/2005/8/layout/vList2"/>
    <dgm:cxn modelId="{8BC27E62-032C-E14E-8F16-74BF8EE8B32E}" type="presParOf" srcId="{93D33CCC-8DD8-9546-AE69-C52AD2511941}" destId="{70D0BF06-2C57-4A40-BF49-C1C857EC0521}" srcOrd="1" destOrd="0" presId="urn:microsoft.com/office/officeart/2005/8/layout/vList2"/>
    <dgm:cxn modelId="{AFB02FF9-E054-7140-85CE-3969ED65627A}" type="presParOf" srcId="{93D33CCC-8DD8-9546-AE69-C52AD2511941}" destId="{1B59A032-CE82-D94B-80C4-35887B5693AF}" srcOrd="2" destOrd="0" presId="urn:microsoft.com/office/officeart/2005/8/layout/vList2"/>
    <dgm:cxn modelId="{C1FFB194-1F0A-9C46-A53E-43CC0EDDAECA}" type="presParOf" srcId="{93D33CCC-8DD8-9546-AE69-C52AD2511941}" destId="{10BA98D7-8355-8440-A22D-380474E73255}" srcOrd="3" destOrd="0" presId="urn:microsoft.com/office/officeart/2005/8/layout/vList2"/>
    <dgm:cxn modelId="{ABB15407-8ACE-854C-B2B7-59A97ED1FB21}" type="presParOf" srcId="{93D33CCC-8DD8-9546-AE69-C52AD2511941}" destId="{C3033907-FB3C-A84D-B798-4F6D8CA2169A}" srcOrd="4" destOrd="0" presId="urn:microsoft.com/office/officeart/2005/8/layout/vList2"/>
    <dgm:cxn modelId="{7AA9E080-8263-7143-97CB-8C98907E75FC}" type="presParOf" srcId="{93D33CCC-8DD8-9546-AE69-C52AD2511941}" destId="{F54996D6-D8B2-1146-92F3-4AE1A7EA48C3}" srcOrd="5" destOrd="0" presId="urn:microsoft.com/office/officeart/2005/8/layout/vList2"/>
    <dgm:cxn modelId="{FF062C1D-C48C-4046-8DB2-F1353CD2CAE3}" type="presParOf" srcId="{93D33CCC-8DD8-9546-AE69-C52AD2511941}" destId="{10428513-6BFB-DC4D-86E3-1E1C2F7DA802}" srcOrd="6" destOrd="0" presId="urn:microsoft.com/office/officeart/2005/8/layout/vList2"/>
    <dgm:cxn modelId="{9ADA3C3D-ABA8-D94A-A3E9-03B9A8E62EE4}" type="presParOf" srcId="{93D33CCC-8DD8-9546-AE69-C52AD2511941}" destId="{EF0D564D-8257-AF40-8923-FEC571FC742C}" srcOrd="7" destOrd="0" presId="urn:microsoft.com/office/officeart/2005/8/layout/vList2"/>
    <dgm:cxn modelId="{6491E426-8CFE-F54B-98B9-6A061DBFA226}" type="presParOf" srcId="{93D33CCC-8DD8-9546-AE69-C52AD2511941}" destId="{9C2F499C-A4CC-4048-8747-AB9161685F5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E2B369-FE5A-4E5A-B4C2-4BFCE50EE5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3D33CCC-8DD8-9546-AE69-C52AD2511941}" type="pres">
      <dgm:prSet presAssocID="{5FE2B369-FE5A-4E5A-B4C2-4BFCE50EE50F}" presName="linear" presStyleCnt="0">
        <dgm:presLayoutVars>
          <dgm:animLvl val="lvl"/>
          <dgm:resizeHandles val="exact"/>
        </dgm:presLayoutVars>
      </dgm:prSet>
      <dgm:spPr/>
    </dgm:pt>
  </dgm:ptLst>
  <dgm:cxnLst>
    <dgm:cxn modelId="{F7B0904A-6273-3B43-9683-A3AEFA114F90}" type="presOf" srcId="{5FE2B369-FE5A-4E5A-B4C2-4BFCE50EE50F}" destId="{93D33CCC-8DD8-9546-AE69-C52AD251194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1AC682-530E-48A9-A252-2D144D57C7A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8E792E7-93C7-4D53-973E-AF942B88144B}">
      <dgm:prSet/>
      <dgm:spPr/>
      <dgm:t>
        <a:bodyPr/>
        <a:lstStyle/>
        <a:p>
          <a:r>
            <a:rPr lang="en-US"/>
            <a:t>Estimates: tens of thousands of children born during war &amp; conflict</a:t>
          </a:r>
        </a:p>
      </dgm:t>
    </dgm:pt>
    <dgm:pt modelId="{BB297DC4-5516-435D-A066-3C3CA41DDA3F}" type="parTrans" cxnId="{725650C2-BA35-4699-B076-CEF95E08E831}">
      <dgm:prSet/>
      <dgm:spPr/>
      <dgm:t>
        <a:bodyPr/>
        <a:lstStyle/>
        <a:p>
          <a:endParaRPr lang="en-US"/>
        </a:p>
      </dgm:t>
    </dgm:pt>
    <dgm:pt modelId="{D09F0CB4-2B3B-4A5D-A977-2AADDFAF10A6}" type="sibTrans" cxnId="{725650C2-BA35-4699-B076-CEF95E08E831}">
      <dgm:prSet/>
      <dgm:spPr/>
      <dgm:t>
        <a:bodyPr/>
        <a:lstStyle/>
        <a:p>
          <a:endParaRPr lang="en-US"/>
        </a:p>
      </dgm:t>
    </dgm:pt>
    <dgm:pt modelId="{942ACA05-04C3-4583-86E5-A9050B861748}">
      <dgm:prSet/>
      <dgm:spPr/>
      <dgm:t>
        <a:bodyPr/>
        <a:lstStyle/>
        <a:p>
          <a:r>
            <a:rPr lang="en-US" dirty="0"/>
            <a:t>Mass rape campaigns &amp; sexual exploitation during times of war in the last decade alone</a:t>
          </a:r>
        </a:p>
      </dgm:t>
    </dgm:pt>
    <dgm:pt modelId="{18F3D713-A309-4C1C-8A0D-8E8148DA8E8B}" type="parTrans" cxnId="{B1F3E426-AAB8-4459-85E5-E66B5406B32C}">
      <dgm:prSet/>
      <dgm:spPr/>
      <dgm:t>
        <a:bodyPr/>
        <a:lstStyle/>
        <a:p>
          <a:endParaRPr lang="en-US"/>
        </a:p>
      </dgm:t>
    </dgm:pt>
    <dgm:pt modelId="{D6A21278-C765-4A46-B09B-23C2B6A9B91D}" type="sibTrans" cxnId="{B1F3E426-AAB8-4459-85E5-E66B5406B32C}">
      <dgm:prSet/>
      <dgm:spPr/>
      <dgm:t>
        <a:bodyPr/>
        <a:lstStyle/>
        <a:p>
          <a:endParaRPr lang="en-US"/>
        </a:p>
      </dgm:t>
    </dgm:pt>
    <dgm:pt modelId="{BC88B93E-E73E-4EDC-858E-E2DBD3547996}">
      <dgm:prSet/>
      <dgm:spPr/>
      <dgm:t>
        <a:bodyPr/>
        <a:lstStyle/>
        <a:p>
          <a:r>
            <a:rPr lang="en-US" dirty="0"/>
            <a:t>These children (many now adults) are deeply affected by the social upheavals that brought about their conception, as well as their treatment by society and stigma on the basis of their biological origins and trauma of their mothers</a:t>
          </a:r>
        </a:p>
      </dgm:t>
    </dgm:pt>
    <dgm:pt modelId="{BDE467F0-B67E-492E-A171-B7E35E6EED9D}" type="parTrans" cxnId="{B2644406-0C02-427B-A4CD-90FE695A5C29}">
      <dgm:prSet/>
      <dgm:spPr/>
      <dgm:t>
        <a:bodyPr/>
        <a:lstStyle/>
        <a:p>
          <a:endParaRPr lang="en-US"/>
        </a:p>
      </dgm:t>
    </dgm:pt>
    <dgm:pt modelId="{2EA63A5E-E7F2-4ED2-830A-7E19765AE8B9}" type="sibTrans" cxnId="{B2644406-0C02-427B-A4CD-90FE695A5C29}">
      <dgm:prSet/>
      <dgm:spPr/>
      <dgm:t>
        <a:bodyPr/>
        <a:lstStyle/>
        <a:p>
          <a:endParaRPr lang="en-US"/>
        </a:p>
      </dgm:t>
    </dgm:pt>
    <dgm:pt modelId="{7D8820D6-260C-4A43-860C-55A255942748}">
      <dgm:prSet/>
      <dgm:spPr/>
      <dgm:t>
        <a:bodyPr/>
        <a:lstStyle/>
        <a:p>
          <a:endParaRPr lang="en-US" dirty="0"/>
        </a:p>
      </dgm:t>
    </dgm:pt>
    <dgm:pt modelId="{E93FCBB7-4A9C-4FCE-9B58-208BC5A9659E}" type="parTrans" cxnId="{3D4902A5-EE9F-4431-AB41-F02EBF3EE62D}">
      <dgm:prSet/>
      <dgm:spPr/>
      <dgm:t>
        <a:bodyPr/>
        <a:lstStyle/>
        <a:p>
          <a:endParaRPr lang="en-US"/>
        </a:p>
      </dgm:t>
    </dgm:pt>
    <dgm:pt modelId="{2C280AA6-5C43-49B3-A3ED-F72D70A8B9AE}" type="sibTrans" cxnId="{3D4902A5-EE9F-4431-AB41-F02EBF3EE62D}">
      <dgm:prSet/>
      <dgm:spPr/>
      <dgm:t>
        <a:bodyPr/>
        <a:lstStyle/>
        <a:p>
          <a:endParaRPr lang="en-US"/>
        </a:p>
      </dgm:t>
    </dgm:pt>
    <dgm:pt modelId="{B776BFE3-235F-C24C-8397-41B7EDC658A6}" type="pres">
      <dgm:prSet presAssocID="{4E1AC682-530E-48A9-A252-2D144D57C7A2}" presName="vert0" presStyleCnt="0">
        <dgm:presLayoutVars>
          <dgm:dir/>
          <dgm:animOne val="branch"/>
          <dgm:animLvl val="lvl"/>
        </dgm:presLayoutVars>
      </dgm:prSet>
      <dgm:spPr/>
    </dgm:pt>
    <dgm:pt modelId="{F1328FE5-E14A-3645-A333-166A0620207A}" type="pres">
      <dgm:prSet presAssocID="{78E792E7-93C7-4D53-973E-AF942B88144B}" presName="thickLine" presStyleLbl="alignNode1" presStyleIdx="0" presStyleCnt="4"/>
      <dgm:spPr/>
    </dgm:pt>
    <dgm:pt modelId="{ECE154BA-8B9E-AC47-AE14-5F69DCBEF202}" type="pres">
      <dgm:prSet presAssocID="{78E792E7-93C7-4D53-973E-AF942B88144B}" presName="horz1" presStyleCnt="0"/>
      <dgm:spPr/>
    </dgm:pt>
    <dgm:pt modelId="{88695C82-1FD1-A643-AF32-E45EBEC06972}" type="pres">
      <dgm:prSet presAssocID="{78E792E7-93C7-4D53-973E-AF942B88144B}" presName="tx1" presStyleLbl="revTx" presStyleIdx="0" presStyleCnt="4"/>
      <dgm:spPr/>
    </dgm:pt>
    <dgm:pt modelId="{A9DBD893-9D21-534D-981F-9FE065F41B19}" type="pres">
      <dgm:prSet presAssocID="{78E792E7-93C7-4D53-973E-AF942B88144B}" presName="vert1" presStyleCnt="0"/>
      <dgm:spPr/>
    </dgm:pt>
    <dgm:pt modelId="{4E4083D9-146D-7542-B259-D8D1BE4346D8}" type="pres">
      <dgm:prSet presAssocID="{942ACA05-04C3-4583-86E5-A9050B861748}" presName="thickLine" presStyleLbl="alignNode1" presStyleIdx="1" presStyleCnt="4"/>
      <dgm:spPr/>
    </dgm:pt>
    <dgm:pt modelId="{581C0CB1-DD27-8840-B8CE-E79F045E6732}" type="pres">
      <dgm:prSet presAssocID="{942ACA05-04C3-4583-86E5-A9050B861748}" presName="horz1" presStyleCnt="0"/>
      <dgm:spPr/>
    </dgm:pt>
    <dgm:pt modelId="{9EA0CC51-E8E8-F941-A91B-2A603E8E39E7}" type="pres">
      <dgm:prSet presAssocID="{942ACA05-04C3-4583-86E5-A9050B861748}" presName="tx1" presStyleLbl="revTx" presStyleIdx="1" presStyleCnt="4"/>
      <dgm:spPr/>
    </dgm:pt>
    <dgm:pt modelId="{546AE8D1-25E6-9D44-B7A6-C118D681527A}" type="pres">
      <dgm:prSet presAssocID="{942ACA05-04C3-4583-86E5-A9050B861748}" presName="vert1" presStyleCnt="0"/>
      <dgm:spPr/>
    </dgm:pt>
    <dgm:pt modelId="{6D7EEC19-D491-AC4D-A8A1-E5D53BB3F42F}" type="pres">
      <dgm:prSet presAssocID="{BC88B93E-E73E-4EDC-858E-E2DBD3547996}" presName="thickLine" presStyleLbl="alignNode1" presStyleIdx="2" presStyleCnt="4"/>
      <dgm:spPr/>
    </dgm:pt>
    <dgm:pt modelId="{73FB32F6-F90C-0D40-A4DE-72B409DBCA7A}" type="pres">
      <dgm:prSet presAssocID="{BC88B93E-E73E-4EDC-858E-E2DBD3547996}" presName="horz1" presStyleCnt="0"/>
      <dgm:spPr/>
    </dgm:pt>
    <dgm:pt modelId="{A475B691-6E53-5143-99BA-1927EDBEF0BF}" type="pres">
      <dgm:prSet presAssocID="{BC88B93E-E73E-4EDC-858E-E2DBD3547996}" presName="tx1" presStyleLbl="revTx" presStyleIdx="2" presStyleCnt="4"/>
      <dgm:spPr/>
    </dgm:pt>
    <dgm:pt modelId="{B1838D77-47B2-7441-884F-4ED47433CE4C}" type="pres">
      <dgm:prSet presAssocID="{BC88B93E-E73E-4EDC-858E-E2DBD3547996}" presName="vert1" presStyleCnt="0"/>
      <dgm:spPr/>
    </dgm:pt>
    <dgm:pt modelId="{4AB6797A-37A1-DD46-A28A-F2FF97E3B2C2}" type="pres">
      <dgm:prSet presAssocID="{7D8820D6-260C-4A43-860C-55A255942748}" presName="thickLine" presStyleLbl="alignNode1" presStyleIdx="3" presStyleCnt="4"/>
      <dgm:spPr/>
    </dgm:pt>
    <dgm:pt modelId="{8C61A953-B565-F042-A330-DAC224531510}" type="pres">
      <dgm:prSet presAssocID="{7D8820D6-260C-4A43-860C-55A255942748}" presName="horz1" presStyleCnt="0"/>
      <dgm:spPr/>
    </dgm:pt>
    <dgm:pt modelId="{C0EC4F88-202E-0C44-8669-898B5BBBB998}" type="pres">
      <dgm:prSet presAssocID="{7D8820D6-260C-4A43-860C-55A255942748}" presName="tx1" presStyleLbl="revTx" presStyleIdx="3" presStyleCnt="4"/>
      <dgm:spPr/>
    </dgm:pt>
    <dgm:pt modelId="{42EDB231-F98B-E242-A539-CFFB56306AFA}" type="pres">
      <dgm:prSet presAssocID="{7D8820D6-260C-4A43-860C-55A255942748}" presName="vert1" presStyleCnt="0"/>
      <dgm:spPr/>
    </dgm:pt>
  </dgm:ptLst>
  <dgm:cxnLst>
    <dgm:cxn modelId="{B2644406-0C02-427B-A4CD-90FE695A5C29}" srcId="{4E1AC682-530E-48A9-A252-2D144D57C7A2}" destId="{BC88B93E-E73E-4EDC-858E-E2DBD3547996}" srcOrd="2" destOrd="0" parTransId="{BDE467F0-B67E-492E-A171-B7E35E6EED9D}" sibTransId="{2EA63A5E-E7F2-4ED2-830A-7E19765AE8B9}"/>
    <dgm:cxn modelId="{155E2C1E-B3F1-9947-90F7-CCACBE14BF96}" type="presOf" srcId="{942ACA05-04C3-4583-86E5-A9050B861748}" destId="{9EA0CC51-E8E8-F941-A91B-2A603E8E39E7}" srcOrd="0" destOrd="0" presId="urn:microsoft.com/office/officeart/2008/layout/LinedList"/>
    <dgm:cxn modelId="{9D965923-709B-0744-A9D4-47A01F356D24}" type="presOf" srcId="{4E1AC682-530E-48A9-A252-2D144D57C7A2}" destId="{B776BFE3-235F-C24C-8397-41B7EDC658A6}" srcOrd="0" destOrd="0" presId="urn:microsoft.com/office/officeart/2008/layout/LinedList"/>
    <dgm:cxn modelId="{B1F3E426-AAB8-4459-85E5-E66B5406B32C}" srcId="{4E1AC682-530E-48A9-A252-2D144D57C7A2}" destId="{942ACA05-04C3-4583-86E5-A9050B861748}" srcOrd="1" destOrd="0" parTransId="{18F3D713-A309-4C1C-8A0D-8E8148DA8E8B}" sibTransId="{D6A21278-C765-4A46-B09B-23C2B6A9B91D}"/>
    <dgm:cxn modelId="{0CB5014F-DF51-9343-A6F1-4ED93F38573B}" type="presOf" srcId="{7D8820D6-260C-4A43-860C-55A255942748}" destId="{C0EC4F88-202E-0C44-8669-898B5BBBB998}" srcOrd="0" destOrd="0" presId="urn:microsoft.com/office/officeart/2008/layout/LinedList"/>
    <dgm:cxn modelId="{9E30845D-A086-E647-AB49-5D67E1376E5D}" type="presOf" srcId="{78E792E7-93C7-4D53-973E-AF942B88144B}" destId="{88695C82-1FD1-A643-AF32-E45EBEC06972}" srcOrd="0" destOrd="0" presId="urn:microsoft.com/office/officeart/2008/layout/LinedList"/>
    <dgm:cxn modelId="{63574198-B95D-E84F-B434-B92DF61F24AD}" type="presOf" srcId="{BC88B93E-E73E-4EDC-858E-E2DBD3547996}" destId="{A475B691-6E53-5143-99BA-1927EDBEF0BF}" srcOrd="0" destOrd="0" presId="urn:microsoft.com/office/officeart/2008/layout/LinedList"/>
    <dgm:cxn modelId="{3D4902A5-EE9F-4431-AB41-F02EBF3EE62D}" srcId="{4E1AC682-530E-48A9-A252-2D144D57C7A2}" destId="{7D8820D6-260C-4A43-860C-55A255942748}" srcOrd="3" destOrd="0" parTransId="{E93FCBB7-4A9C-4FCE-9B58-208BC5A9659E}" sibTransId="{2C280AA6-5C43-49B3-A3ED-F72D70A8B9AE}"/>
    <dgm:cxn modelId="{725650C2-BA35-4699-B076-CEF95E08E831}" srcId="{4E1AC682-530E-48A9-A252-2D144D57C7A2}" destId="{78E792E7-93C7-4D53-973E-AF942B88144B}" srcOrd="0" destOrd="0" parTransId="{BB297DC4-5516-435D-A066-3C3CA41DDA3F}" sibTransId="{D09F0CB4-2B3B-4A5D-A977-2AADDFAF10A6}"/>
    <dgm:cxn modelId="{97606844-B17B-BA44-B5A6-F24F5B152D1E}" type="presParOf" srcId="{B776BFE3-235F-C24C-8397-41B7EDC658A6}" destId="{F1328FE5-E14A-3645-A333-166A0620207A}" srcOrd="0" destOrd="0" presId="urn:microsoft.com/office/officeart/2008/layout/LinedList"/>
    <dgm:cxn modelId="{FDE61A96-1964-F749-BB09-52F718617544}" type="presParOf" srcId="{B776BFE3-235F-C24C-8397-41B7EDC658A6}" destId="{ECE154BA-8B9E-AC47-AE14-5F69DCBEF202}" srcOrd="1" destOrd="0" presId="urn:microsoft.com/office/officeart/2008/layout/LinedList"/>
    <dgm:cxn modelId="{7E8E161C-B2EA-9C4C-A2EC-409FF5103468}" type="presParOf" srcId="{ECE154BA-8B9E-AC47-AE14-5F69DCBEF202}" destId="{88695C82-1FD1-A643-AF32-E45EBEC06972}" srcOrd="0" destOrd="0" presId="urn:microsoft.com/office/officeart/2008/layout/LinedList"/>
    <dgm:cxn modelId="{C71820AB-DAA5-4941-8367-B342217A4B52}" type="presParOf" srcId="{ECE154BA-8B9E-AC47-AE14-5F69DCBEF202}" destId="{A9DBD893-9D21-534D-981F-9FE065F41B19}" srcOrd="1" destOrd="0" presId="urn:microsoft.com/office/officeart/2008/layout/LinedList"/>
    <dgm:cxn modelId="{4702F736-DD4A-8B4A-9DFA-5A6BC72A3E62}" type="presParOf" srcId="{B776BFE3-235F-C24C-8397-41B7EDC658A6}" destId="{4E4083D9-146D-7542-B259-D8D1BE4346D8}" srcOrd="2" destOrd="0" presId="urn:microsoft.com/office/officeart/2008/layout/LinedList"/>
    <dgm:cxn modelId="{02E66685-B502-B24F-AB1D-EA6429522E6F}" type="presParOf" srcId="{B776BFE3-235F-C24C-8397-41B7EDC658A6}" destId="{581C0CB1-DD27-8840-B8CE-E79F045E6732}" srcOrd="3" destOrd="0" presId="urn:microsoft.com/office/officeart/2008/layout/LinedList"/>
    <dgm:cxn modelId="{9E01C9DD-1238-3549-9359-069C09925F3E}" type="presParOf" srcId="{581C0CB1-DD27-8840-B8CE-E79F045E6732}" destId="{9EA0CC51-E8E8-F941-A91B-2A603E8E39E7}" srcOrd="0" destOrd="0" presId="urn:microsoft.com/office/officeart/2008/layout/LinedList"/>
    <dgm:cxn modelId="{02C0B360-B9FD-D548-85C9-E0B4EC0D8A6B}" type="presParOf" srcId="{581C0CB1-DD27-8840-B8CE-E79F045E6732}" destId="{546AE8D1-25E6-9D44-B7A6-C118D681527A}" srcOrd="1" destOrd="0" presId="urn:microsoft.com/office/officeart/2008/layout/LinedList"/>
    <dgm:cxn modelId="{1CCCA4CD-D3E4-1C4A-A500-CBE030EF2D36}" type="presParOf" srcId="{B776BFE3-235F-C24C-8397-41B7EDC658A6}" destId="{6D7EEC19-D491-AC4D-A8A1-E5D53BB3F42F}" srcOrd="4" destOrd="0" presId="urn:microsoft.com/office/officeart/2008/layout/LinedList"/>
    <dgm:cxn modelId="{962427B6-DBE6-7441-ABFC-FCABAB9CB2A7}" type="presParOf" srcId="{B776BFE3-235F-C24C-8397-41B7EDC658A6}" destId="{73FB32F6-F90C-0D40-A4DE-72B409DBCA7A}" srcOrd="5" destOrd="0" presId="urn:microsoft.com/office/officeart/2008/layout/LinedList"/>
    <dgm:cxn modelId="{AF6FDE15-F27A-D74A-B503-6B05210B3C64}" type="presParOf" srcId="{73FB32F6-F90C-0D40-A4DE-72B409DBCA7A}" destId="{A475B691-6E53-5143-99BA-1927EDBEF0BF}" srcOrd="0" destOrd="0" presId="urn:microsoft.com/office/officeart/2008/layout/LinedList"/>
    <dgm:cxn modelId="{E54315C2-601C-1947-BA0D-5BCA4D180D14}" type="presParOf" srcId="{73FB32F6-F90C-0D40-A4DE-72B409DBCA7A}" destId="{B1838D77-47B2-7441-884F-4ED47433CE4C}" srcOrd="1" destOrd="0" presId="urn:microsoft.com/office/officeart/2008/layout/LinedList"/>
    <dgm:cxn modelId="{3759EAAB-2C63-BD46-8071-A595BDFE2920}" type="presParOf" srcId="{B776BFE3-235F-C24C-8397-41B7EDC658A6}" destId="{4AB6797A-37A1-DD46-A28A-F2FF97E3B2C2}" srcOrd="6" destOrd="0" presId="urn:microsoft.com/office/officeart/2008/layout/LinedList"/>
    <dgm:cxn modelId="{DEC210A1-2B64-7C4F-9B1E-0B818A244BA8}" type="presParOf" srcId="{B776BFE3-235F-C24C-8397-41B7EDC658A6}" destId="{8C61A953-B565-F042-A330-DAC224531510}" srcOrd="7" destOrd="0" presId="urn:microsoft.com/office/officeart/2008/layout/LinedList"/>
    <dgm:cxn modelId="{1CB09679-B4AE-6641-9312-404281245C81}" type="presParOf" srcId="{8C61A953-B565-F042-A330-DAC224531510}" destId="{C0EC4F88-202E-0C44-8669-898B5BBBB998}" srcOrd="0" destOrd="0" presId="urn:microsoft.com/office/officeart/2008/layout/LinedList"/>
    <dgm:cxn modelId="{B578900A-6BBE-1044-B67B-19ED275899AC}" type="presParOf" srcId="{8C61A953-B565-F042-A330-DAC224531510}" destId="{42EDB231-F98B-E242-A539-CFFB56306A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1AC682-530E-48A9-A252-2D144D57C7A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42ACA05-04C3-4583-86E5-A9050B861748}">
      <dgm:prSet/>
      <dgm:spPr/>
      <dgm:t>
        <a:bodyPr/>
        <a:lstStyle/>
        <a:p>
          <a:r>
            <a:rPr lang="en-US" dirty="0"/>
            <a:t>Biblical </a:t>
          </a:r>
          <a:r>
            <a:rPr lang="en-US" dirty="0" err="1"/>
            <a:t>descriptionts</a:t>
          </a:r>
          <a:r>
            <a:rPr lang="en-US" dirty="0"/>
            <a:t> of rape  as a strategy, circumstance, or outcome of war</a:t>
          </a:r>
        </a:p>
      </dgm:t>
    </dgm:pt>
    <dgm:pt modelId="{18F3D713-A309-4C1C-8A0D-8E8148DA8E8B}" type="parTrans" cxnId="{B1F3E426-AAB8-4459-85E5-E66B5406B32C}">
      <dgm:prSet/>
      <dgm:spPr/>
      <dgm:t>
        <a:bodyPr/>
        <a:lstStyle/>
        <a:p>
          <a:endParaRPr lang="en-US"/>
        </a:p>
      </dgm:t>
    </dgm:pt>
    <dgm:pt modelId="{D6A21278-C765-4A46-B09B-23C2B6A9B91D}" type="sibTrans" cxnId="{B1F3E426-AAB8-4459-85E5-E66B5406B32C}">
      <dgm:prSet/>
      <dgm:spPr/>
      <dgm:t>
        <a:bodyPr/>
        <a:lstStyle/>
        <a:p>
          <a:endParaRPr lang="en-US"/>
        </a:p>
      </dgm:t>
    </dgm:pt>
    <dgm:pt modelId="{E139DD1C-170E-8B45-BD38-1960D5F80AE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WHO reports: Higher in some communities, (Western countries: 25%es (US: Native Americans)</a:t>
          </a:r>
        </a:p>
        <a:p>
          <a:pPr marL="0" lvl="0" defTabSz="622300">
            <a:lnSpc>
              <a:spcPct val="90000"/>
            </a:lnSpc>
            <a:spcBef>
              <a:spcPct val="0"/>
            </a:spcBef>
            <a:spcAft>
              <a:spcPct val="35000"/>
            </a:spcAft>
            <a:buNone/>
          </a:pPr>
          <a:endParaRPr lang="en-US" b="1" dirty="0"/>
        </a:p>
      </dgm:t>
    </dgm:pt>
    <dgm:pt modelId="{0DEAE4E2-4912-C74A-BBD1-839CAEE346D2}" type="parTrans" cxnId="{298934A1-2409-EE43-AA2C-AE4A09367045}">
      <dgm:prSet/>
      <dgm:spPr/>
      <dgm:t>
        <a:bodyPr/>
        <a:lstStyle/>
        <a:p>
          <a:endParaRPr lang="en-US"/>
        </a:p>
      </dgm:t>
    </dgm:pt>
    <dgm:pt modelId="{70FD8148-E020-DF4A-9C14-78DE91021936}" type="sibTrans" cxnId="{298934A1-2409-EE43-AA2C-AE4A09367045}">
      <dgm:prSet/>
      <dgm:spPr/>
      <dgm:t>
        <a:bodyPr/>
        <a:lstStyle/>
        <a:p>
          <a:endParaRPr lang="en-US"/>
        </a:p>
      </dgm:t>
    </dgm:pt>
    <dgm:pt modelId="{9B12BB6B-D6A5-5E4F-B5FE-B7A5CE628617}">
      <dgm:prSet/>
      <dgm:spPr/>
      <dgm:t>
        <a:bodyPr/>
        <a:lstStyle/>
        <a:p>
          <a:r>
            <a:rPr lang="en-US" baseline="0" dirty="0"/>
            <a:t>Human Trafficking of children now older adults </a:t>
          </a:r>
          <a:endParaRPr lang="en-US" dirty="0"/>
        </a:p>
      </dgm:t>
    </dgm:pt>
    <dgm:pt modelId="{630CCDE2-E60E-C048-9932-60ABA9512756}" type="parTrans" cxnId="{BBBC5EF6-A689-C240-8BCE-2986DAC65517}">
      <dgm:prSet/>
      <dgm:spPr/>
      <dgm:t>
        <a:bodyPr/>
        <a:lstStyle/>
        <a:p>
          <a:endParaRPr lang="en-US"/>
        </a:p>
      </dgm:t>
    </dgm:pt>
    <dgm:pt modelId="{0FDE2F32-230D-AB44-AC41-AC8BF07FF33B}" type="sibTrans" cxnId="{BBBC5EF6-A689-C240-8BCE-2986DAC65517}">
      <dgm:prSet/>
      <dgm:spPr/>
      <dgm:t>
        <a:bodyPr/>
        <a:lstStyle/>
        <a:p>
          <a:endParaRPr lang="en-US"/>
        </a:p>
      </dgm:t>
    </dgm:pt>
    <dgm:pt modelId="{E0BC592A-5748-F541-9D40-A627DB8BA8BF}">
      <dgm:prSet/>
      <dgm:spPr/>
      <dgm:t>
        <a:bodyPr/>
        <a:lstStyle/>
        <a:p>
          <a:r>
            <a:rPr lang="en-US" b="1" dirty="0"/>
            <a:t>Historical, institutional violence  (US: slavery, indigenous Canada, Australia) </a:t>
          </a:r>
        </a:p>
      </dgm:t>
    </dgm:pt>
    <dgm:pt modelId="{74A7F1C5-D267-AD48-AF72-8C96250A623A}" type="sibTrans" cxnId="{DAC88170-80DC-8A4F-94FA-A640D9B65DA2}">
      <dgm:prSet/>
      <dgm:spPr/>
      <dgm:t>
        <a:bodyPr/>
        <a:lstStyle/>
        <a:p>
          <a:endParaRPr lang="en-US"/>
        </a:p>
      </dgm:t>
    </dgm:pt>
    <dgm:pt modelId="{A6D6280D-F785-2644-84B4-8F4BF1FF3DED}" type="parTrans" cxnId="{DAC88170-80DC-8A4F-94FA-A640D9B65DA2}">
      <dgm:prSet/>
      <dgm:spPr/>
      <dgm:t>
        <a:bodyPr/>
        <a:lstStyle/>
        <a:p>
          <a:endParaRPr lang="en-US"/>
        </a:p>
      </dgm:t>
    </dgm:pt>
    <dgm:pt modelId="{1EC8A085-CFE4-6849-B5FB-D2BF55E7BA39}">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Korean</a:t>
          </a:r>
          <a:r>
            <a:rPr lang="en-US" baseline="0" dirty="0"/>
            <a:t> “comfort women”: abducted as sexual slaves following widespread killing and rape of Chinese during Japanese invasions. (WWII)</a:t>
          </a:r>
          <a:endParaRPr lang="en-US" dirty="0"/>
        </a:p>
        <a:p>
          <a:pPr marL="0" lvl="0" defTabSz="800100">
            <a:lnSpc>
              <a:spcPct val="90000"/>
            </a:lnSpc>
            <a:spcBef>
              <a:spcPct val="0"/>
            </a:spcBef>
            <a:spcAft>
              <a:spcPct val="35000"/>
            </a:spcAft>
            <a:buNone/>
          </a:pPr>
          <a:endParaRPr lang="en-US" dirty="0"/>
        </a:p>
      </dgm:t>
    </dgm:pt>
    <dgm:pt modelId="{BFBBF04F-276B-4542-9AAB-AA70F71FFF34}" type="parTrans" cxnId="{9094AD59-170B-714E-BBEB-A26972266267}">
      <dgm:prSet/>
      <dgm:spPr/>
      <dgm:t>
        <a:bodyPr/>
        <a:lstStyle/>
        <a:p>
          <a:endParaRPr lang="en-US"/>
        </a:p>
      </dgm:t>
    </dgm:pt>
    <dgm:pt modelId="{6DF54B10-547A-AD4A-872A-B66B513D84A3}" type="sibTrans" cxnId="{9094AD59-170B-714E-BBEB-A26972266267}">
      <dgm:prSet/>
      <dgm:spPr/>
      <dgm:t>
        <a:bodyPr/>
        <a:lstStyle/>
        <a:p>
          <a:endParaRPr lang="en-US"/>
        </a:p>
      </dgm:t>
    </dgm:pt>
    <dgm:pt modelId="{CD686140-BFDC-1C4D-A1E5-C2E55C37E58E}">
      <dgm:prSet/>
      <dgm:spPr/>
      <dgm:t>
        <a:bodyPr/>
        <a:lstStyle/>
        <a:p>
          <a:r>
            <a:rPr lang="en-US"/>
            <a:t>Mass rape campaigns &amp; sexual exploitation during times of war in North America, Austrailia, Europe, Asia, Africa: China, Bosnia, Korea, Uganda, Republic of Congo</a:t>
          </a:r>
          <a:endParaRPr lang="en-US" dirty="0"/>
        </a:p>
      </dgm:t>
    </dgm:pt>
    <dgm:pt modelId="{D9772962-36C4-7444-BBCE-4400D976CB82}" type="parTrans" cxnId="{7C7D5C2F-8A35-F84B-88B0-193E37C43C26}">
      <dgm:prSet/>
      <dgm:spPr/>
      <dgm:t>
        <a:bodyPr/>
        <a:lstStyle/>
        <a:p>
          <a:endParaRPr lang="en-US"/>
        </a:p>
      </dgm:t>
    </dgm:pt>
    <dgm:pt modelId="{E3BD7F17-0F37-2248-9867-E6AE2EF3ABC6}" type="sibTrans" cxnId="{7C7D5C2F-8A35-F84B-88B0-193E37C43C26}">
      <dgm:prSet/>
      <dgm:spPr/>
      <dgm:t>
        <a:bodyPr/>
        <a:lstStyle/>
        <a:p>
          <a:endParaRPr lang="en-US"/>
        </a:p>
      </dgm:t>
    </dgm:pt>
    <dgm:pt modelId="{4D8B34B3-F07A-7745-B233-A69A70B06C3F}" type="pres">
      <dgm:prSet presAssocID="{4E1AC682-530E-48A9-A252-2D144D57C7A2}" presName="diagram" presStyleCnt="0">
        <dgm:presLayoutVars>
          <dgm:dir/>
          <dgm:resizeHandles val="exact"/>
        </dgm:presLayoutVars>
      </dgm:prSet>
      <dgm:spPr/>
    </dgm:pt>
    <dgm:pt modelId="{29A49BE6-BB17-304F-9BC8-0F475A5A5031}" type="pres">
      <dgm:prSet presAssocID="{942ACA05-04C3-4583-86E5-A9050B861748}" presName="node" presStyleLbl="node1" presStyleIdx="0" presStyleCnt="6">
        <dgm:presLayoutVars>
          <dgm:bulletEnabled val="1"/>
        </dgm:presLayoutVars>
      </dgm:prSet>
      <dgm:spPr/>
    </dgm:pt>
    <dgm:pt modelId="{A57F4D59-9421-F74C-B7E1-BDA790C7CAC0}" type="pres">
      <dgm:prSet presAssocID="{D6A21278-C765-4A46-B09B-23C2B6A9B91D}" presName="sibTrans" presStyleCnt="0"/>
      <dgm:spPr/>
    </dgm:pt>
    <dgm:pt modelId="{9E4B9CE3-3093-244C-A120-59DAF819E71A}" type="pres">
      <dgm:prSet presAssocID="{1EC8A085-CFE4-6849-B5FB-D2BF55E7BA39}" presName="node" presStyleLbl="node1" presStyleIdx="1" presStyleCnt="6">
        <dgm:presLayoutVars>
          <dgm:bulletEnabled val="1"/>
        </dgm:presLayoutVars>
      </dgm:prSet>
      <dgm:spPr/>
    </dgm:pt>
    <dgm:pt modelId="{A70C8DDF-D8B4-0341-8D4F-D080CC4B5C70}" type="pres">
      <dgm:prSet presAssocID="{6DF54B10-547A-AD4A-872A-B66B513D84A3}" presName="sibTrans" presStyleCnt="0"/>
      <dgm:spPr/>
    </dgm:pt>
    <dgm:pt modelId="{181F5FCB-035F-B945-82F2-39E1AA538282}" type="pres">
      <dgm:prSet presAssocID="{CD686140-BFDC-1C4D-A1E5-C2E55C37E58E}" presName="node" presStyleLbl="node1" presStyleIdx="2" presStyleCnt="6">
        <dgm:presLayoutVars>
          <dgm:bulletEnabled val="1"/>
        </dgm:presLayoutVars>
      </dgm:prSet>
      <dgm:spPr/>
    </dgm:pt>
    <dgm:pt modelId="{EF372B00-D7C4-9F4F-BAF5-46E95AF356F1}" type="pres">
      <dgm:prSet presAssocID="{E3BD7F17-0F37-2248-9867-E6AE2EF3ABC6}" presName="sibTrans" presStyleCnt="0"/>
      <dgm:spPr/>
    </dgm:pt>
    <dgm:pt modelId="{55D18007-4BF1-F54B-A7F9-3BB455AC733E}" type="pres">
      <dgm:prSet presAssocID="{E0BC592A-5748-F541-9D40-A627DB8BA8BF}" presName="node" presStyleLbl="node1" presStyleIdx="3" presStyleCnt="6">
        <dgm:presLayoutVars>
          <dgm:bulletEnabled val="1"/>
        </dgm:presLayoutVars>
      </dgm:prSet>
      <dgm:spPr/>
    </dgm:pt>
    <dgm:pt modelId="{BEEDABEA-0992-CC45-AEB5-6872B1F9CBDE}" type="pres">
      <dgm:prSet presAssocID="{74A7F1C5-D267-AD48-AF72-8C96250A623A}" presName="sibTrans" presStyleCnt="0"/>
      <dgm:spPr/>
    </dgm:pt>
    <dgm:pt modelId="{D10C698E-021F-4746-A090-77F8106F5526}" type="pres">
      <dgm:prSet presAssocID="{E139DD1C-170E-8B45-BD38-1960D5F80AEE}" presName="node" presStyleLbl="node1" presStyleIdx="4" presStyleCnt="6">
        <dgm:presLayoutVars>
          <dgm:bulletEnabled val="1"/>
        </dgm:presLayoutVars>
      </dgm:prSet>
      <dgm:spPr/>
    </dgm:pt>
    <dgm:pt modelId="{14F23974-1CA2-8344-B02A-45E6959EF146}" type="pres">
      <dgm:prSet presAssocID="{70FD8148-E020-DF4A-9C14-78DE91021936}" presName="sibTrans" presStyleCnt="0"/>
      <dgm:spPr/>
    </dgm:pt>
    <dgm:pt modelId="{E30E9283-E7F5-2842-A8E3-8EB9E42358ED}" type="pres">
      <dgm:prSet presAssocID="{9B12BB6B-D6A5-5E4F-B5FE-B7A5CE628617}" presName="node" presStyleLbl="node1" presStyleIdx="5" presStyleCnt="6">
        <dgm:presLayoutVars>
          <dgm:bulletEnabled val="1"/>
        </dgm:presLayoutVars>
      </dgm:prSet>
      <dgm:spPr/>
    </dgm:pt>
  </dgm:ptLst>
  <dgm:cxnLst>
    <dgm:cxn modelId="{B1F3E426-AAB8-4459-85E5-E66B5406B32C}" srcId="{4E1AC682-530E-48A9-A252-2D144D57C7A2}" destId="{942ACA05-04C3-4583-86E5-A9050B861748}" srcOrd="0" destOrd="0" parTransId="{18F3D713-A309-4C1C-8A0D-8E8148DA8E8B}" sibTransId="{D6A21278-C765-4A46-B09B-23C2B6A9B91D}"/>
    <dgm:cxn modelId="{7C7D5C2F-8A35-F84B-88B0-193E37C43C26}" srcId="{4E1AC682-530E-48A9-A252-2D144D57C7A2}" destId="{CD686140-BFDC-1C4D-A1E5-C2E55C37E58E}" srcOrd="2" destOrd="0" parTransId="{D9772962-36C4-7444-BBCE-4400D976CB82}" sibTransId="{E3BD7F17-0F37-2248-9867-E6AE2EF3ABC6}"/>
    <dgm:cxn modelId="{37803E55-1F04-704F-BE11-469E8E05938D}" type="presOf" srcId="{942ACA05-04C3-4583-86E5-A9050B861748}" destId="{29A49BE6-BB17-304F-9BC8-0F475A5A5031}" srcOrd="0" destOrd="0" presId="urn:microsoft.com/office/officeart/2005/8/layout/default"/>
    <dgm:cxn modelId="{9094AD59-170B-714E-BBEB-A26972266267}" srcId="{4E1AC682-530E-48A9-A252-2D144D57C7A2}" destId="{1EC8A085-CFE4-6849-B5FB-D2BF55E7BA39}" srcOrd="1" destOrd="0" parTransId="{BFBBF04F-276B-4542-9AAB-AA70F71FFF34}" sibTransId="{6DF54B10-547A-AD4A-872A-B66B513D84A3}"/>
    <dgm:cxn modelId="{DAC88170-80DC-8A4F-94FA-A640D9B65DA2}" srcId="{4E1AC682-530E-48A9-A252-2D144D57C7A2}" destId="{E0BC592A-5748-F541-9D40-A627DB8BA8BF}" srcOrd="3" destOrd="0" parTransId="{A6D6280D-F785-2644-84B4-8F4BF1FF3DED}" sibTransId="{74A7F1C5-D267-AD48-AF72-8C96250A623A}"/>
    <dgm:cxn modelId="{FE2BBD81-707F-E342-814F-2365A55D3C78}" type="presOf" srcId="{E139DD1C-170E-8B45-BD38-1960D5F80AEE}" destId="{D10C698E-021F-4746-A090-77F8106F5526}" srcOrd="0" destOrd="0" presId="urn:microsoft.com/office/officeart/2005/8/layout/default"/>
    <dgm:cxn modelId="{236DFD99-2BA8-BC40-B81B-7582DDB46F91}" type="presOf" srcId="{9B12BB6B-D6A5-5E4F-B5FE-B7A5CE628617}" destId="{E30E9283-E7F5-2842-A8E3-8EB9E42358ED}" srcOrd="0" destOrd="0" presId="urn:microsoft.com/office/officeart/2005/8/layout/default"/>
    <dgm:cxn modelId="{298934A1-2409-EE43-AA2C-AE4A09367045}" srcId="{4E1AC682-530E-48A9-A252-2D144D57C7A2}" destId="{E139DD1C-170E-8B45-BD38-1960D5F80AEE}" srcOrd="4" destOrd="0" parTransId="{0DEAE4E2-4912-C74A-BBD1-839CAEE346D2}" sibTransId="{70FD8148-E020-DF4A-9C14-78DE91021936}"/>
    <dgm:cxn modelId="{91EA6DA4-4743-6B4C-AE73-8EDDC0F1B23D}" type="presOf" srcId="{1EC8A085-CFE4-6849-B5FB-D2BF55E7BA39}" destId="{9E4B9CE3-3093-244C-A120-59DAF819E71A}" srcOrd="0" destOrd="0" presId="urn:microsoft.com/office/officeart/2005/8/layout/default"/>
    <dgm:cxn modelId="{D7F9E1A8-BA3E-3649-8A00-F27191518F99}" type="presOf" srcId="{4E1AC682-530E-48A9-A252-2D144D57C7A2}" destId="{4D8B34B3-F07A-7745-B233-A69A70B06C3F}" srcOrd="0" destOrd="0" presId="urn:microsoft.com/office/officeart/2005/8/layout/default"/>
    <dgm:cxn modelId="{9E63AEC9-C194-8C43-9CF0-55603D7AFBCF}" type="presOf" srcId="{CD686140-BFDC-1C4D-A1E5-C2E55C37E58E}" destId="{181F5FCB-035F-B945-82F2-39E1AA538282}" srcOrd="0" destOrd="0" presId="urn:microsoft.com/office/officeart/2005/8/layout/default"/>
    <dgm:cxn modelId="{82254BF4-63DF-C34E-98CC-3F7E90892BAE}" type="presOf" srcId="{E0BC592A-5748-F541-9D40-A627DB8BA8BF}" destId="{55D18007-4BF1-F54B-A7F9-3BB455AC733E}" srcOrd="0" destOrd="0" presId="urn:microsoft.com/office/officeart/2005/8/layout/default"/>
    <dgm:cxn modelId="{BBBC5EF6-A689-C240-8BCE-2986DAC65517}" srcId="{4E1AC682-530E-48A9-A252-2D144D57C7A2}" destId="{9B12BB6B-D6A5-5E4F-B5FE-B7A5CE628617}" srcOrd="5" destOrd="0" parTransId="{630CCDE2-E60E-C048-9932-60ABA9512756}" sibTransId="{0FDE2F32-230D-AB44-AC41-AC8BF07FF33B}"/>
    <dgm:cxn modelId="{4D802F77-0DB7-2644-9438-42952746661A}" type="presParOf" srcId="{4D8B34B3-F07A-7745-B233-A69A70B06C3F}" destId="{29A49BE6-BB17-304F-9BC8-0F475A5A5031}" srcOrd="0" destOrd="0" presId="urn:microsoft.com/office/officeart/2005/8/layout/default"/>
    <dgm:cxn modelId="{CEA6764B-3223-B74B-93D0-40ACEF88912F}" type="presParOf" srcId="{4D8B34B3-F07A-7745-B233-A69A70B06C3F}" destId="{A57F4D59-9421-F74C-B7E1-BDA790C7CAC0}" srcOrd="1" destOrd="0" presId="urn:microsoft.com/office/officeart/2005/8/layout/default"/>
    <dgm:cxn modelId="{30A32D76-EA3D-C442-A03A-44F6B519E112}" type="presParOf" srcId="{4D8B34B3-F07A-7745-B233-A69A70B06C3F}" destId="{9E4B9CE3-3093-244C-A120-59DAF819E71A}" srcOrd="2" destOrd="0" presId="urn:microsoft.com/office/officeart/2005/8/layout/default"/>
    <dgm:cxn modelId="{263D7E64-E664-274C-8D2D-018F1627FEFA}" type="presParOf" srcId="{4D8B34B3-F07A-7745-B233-A69A70B06C3F}" destId="{A70C8DDF-D8B4-0341-8D4F-D080CC4B5C70}" srcOrd="3" destOrd="0" presId="urn:microsoft.com/office/officeart/2005/8/layout/default"/>
    <dgm:cxn modelId="{8465A938-B789-EA47-8A6C-9AA2469135AB}" type="presParOf" srcId="{4D8B34B3-F07A-7745-B233-A69A70B06C3F}" destId="{181F5FCB-035F-B945-82F2-39E1AA538282}" srcOrd="4" destOrd="0" presId="urn:microsoft.com/office/officeart/2005/8/layout/default"/>
    <dgm:cxn modelId="{02E80B1E-7A87-9E48-8BC7-F5876FCFC85B}" type="presParOf" srcId="{4D8B34B3-F07A-7745-B233-A69A70B06C3F}" destId="{EF372B00-D7C4-9F4F-BAF5-46E95AF356F1}" srcOrd="5" destOrd="0" presId="urn:microsoft.com/office/officeart/2005/8/layout/default"/>
    <dgm:cxn modelId="{9FA5D63C-85C6-6848-80B4-F0D460ED40D2}" type="presParOf" srcId="{4D8B34B3-F07A-7745-B233-A69A70B06C3F}" destId="{55D18007-4BF1-F54B-A7F9-3BB455AC733E}" srcOrd="6" destOrd="0" presId="urn:microsoft.com/office/officeart/2005/8/layout/default"/>
    <dgm:cxn modelId="{8F05CE91-427B-3446-923D-1C73E6AF4851}" type="presParOf" srcId="{4D8B34B3-F07A-7745-B233-A69A70B06C3F}" destId="{BEEDABEA-0992-CC45-AEB5-6872B1F9CBDE}" srcOrd="7" destOrd="0" presId="urn:microsoft.com/office/officeart/2005/8/layout/default"/>
    <dgm:cxn modelId="{D86E0A96-24C9-9E4A-9A2C-90F461022170}" type="presParOf" srcId="{4D8B34B3-F07A-7745-B233-A69A70B06C3F}" destId="{D10C698E-021F-4746-A090-77F8106F5526}" srcOrd="8" destOrd="0" presId="urn:microsoft.com/office/officeart/2005/8/layout/default"/>
    <dgm:cxn modelId="{65782E6C-CE42-0142-AA50-7C852D315623}" type="presParOf" srcId="{4D8B34B3-F07A-7745-B233-A69A70B06C3F}" destId="{14F23974-1CA2-8344-B02A-45E6959EF146}" srcOrd="9" destOrd="0" presId="urn:microsoft.com/office/officeart/2005/8/layout/default"/>
    <dgm:cxn modelId="{49C91C8F-D8DA-7447-9223-61CAD6A2B837}" type="presParOf" srcId="{4D8B34B3-F07A-7745-B233-A69A70B06C3F}" destId="{E30E9283-E7F5-2842-A8E3-8EB9E42358E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5EC32-971E-4B4C-82F0-632C79116B8C}">
      <dsp:nvSpPr>
        <dsp:cNvPr id="0" name=""/>
        <dsp:cNvSpPr/>
      </dsp:nvSpPr>
      <dsp:spPr>
        <a:xfrm>
          <a:off x="0" y="191446"/>
          <a:ext cx="6666833" cy="122023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Epidemic of heart disease &amp; chronic illness (lifestyle)</a:t>
          </a:r>
          <a:endParaRPr lang="en-US" sz="2200" kern="1200"/>
        </a:p>
      </dsp:txBody>
      <dsp:txXfrm>
        <a:off x="59567" y="251013"/>
        <a:ext cx="6547699" cy="1101102"/>
      </dsp:txXfrm>
    </dsp:sp>
    <dsp:sp modelId="{85D40FE0-87F5-CF4E-8FFC-B272AFA5BA54}">
      <dsp:nvSpPr>
        <dsp:cNvPr id="0" name=""/>
        <dsp:cNvSpPr/>
      </dsp:nvSpPr>
      <dsp:spPr>
        <a:xfrm>
          <a:off x="0" y="1475043"/>
          <a:ext cx="6666833" cy="1220236"/>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Rapid spread of pathogens </a:t>
          </a:r>
          <a:endParaRPr lang="en-US" sz="2200" kern="1200"/>
        </a:p>
      </dsp:txBody>
      <dsp:txXfrm>
        <a:off x="59567" y="1534610"/>
        <a:ext cx="6547699" cy="1101102"/>
      </dsp:txXfrm>
    </dsp:sp>
    <dsp:sp modelId="{3620E320-CBD9-8E40-A6FC-5DD252DBB5A6}">
      <dsp:nvSpPr>
        <dsp:cNvPr id="0" name=""/>
        <dsp:cNvSpPr/>
      </dsp:nvSpPr>
      <dsp:spPr>
        <a:xfrm>
          <a:off x="0" y="2758640"/>
          <a:ext cx="6666833" cy="122023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Increased marketing to world-wide increasing consumption of high </a:t>
          </a:r>
          <a:r>
            <a:rPr lang="en-US" sz="2200" b="1" kern="1200" dirty="0" err="1"/>
            <a:t>cal</a:t>
          </a:r>
          <a:r>
            <a:rPr lang="en-US" sz="2200" b="1" kern="1200" dirty="0"/>
            <a:t>, high fat, high sugar foods (diabetes)</a:t>
          </a:r>
          <a:endParaRPr lang="en-US" sz="2200" kern="1200" dirty="0"/>
        </a:p>
      </dsp:txBody>
      <dsp:txXfrm>
        <a:off x="59567" y="2818207"/>
        <a:ext cx="6547699" cy="1101102"/>
      </dsp:txXfrm>
    </dsp:sp>
    <dsp:sp modelId="{2E4EE29C-1C7D-994F-B7D7-9000E77B857E}">
      <dsp:nvSpPr>
        <dsp:cNvPr id="0" name=""/>
        <dsp:cNvSpPr/>
      </dsp:nvSpPr>
      <dsp:spPr>
        <a:xfrm>
          <a:off x="0" y="4135065"/>
          <a:ext cx="6666833" cy="122023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Tobacco/Alcohol: adverse long term effects</a:t>
          </a:r>
        </a:p>
        <a:p>
          <a:pPr marL="0" lvl="0" indent="0" algn="l" defTabSz="977900">
            <a:lnSpc>
              <a:spcPct val="90000"/>
            </a:lnSpc>
            <a:spcBef>
              <a:spcPct val="0"/>
            </a:spcBef>
            <a:spcAft>
              <a:spcPct val="35000"/>
            </a:spcAft>
            <a:buNone/>
          </a:pPr>
          <a:r>
            <a:rPr lang="en-US" sz="2200" b="1" kern="1200" dirty="0"/>
            <a:t>Substance use disorders (older adults/Baby Boomers)</a:t>
          </a:r>
          <a:endParaRPr lang="en-US" sz="2200" kern="1200" dirty="0"/>
        </a:p>
      </dsp:txBody>
      <dsp:txXfrm>
        <a:off x="59567" y="4194632"/>
        <a:ext cx="6547699" cy="11011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C051C-2EDF-C545-B7F2-B319454024E1}">
      <dsp:nvSpPr>
        <dsp:cNvPr id="0" name=""/>
        <dsp:cNvSpPr/>
      </dsp:nvSpPr>
      <dsp:spPr>
        <a:xfrm>
          <a:off x="0" y="11256"/>
          <a:ext cx="6263640" cy="269644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Traumatize &amp; immobilize population: threats , physical destruction, killing, creation of widespread suffering &amp; chaos.</a:t>
          </a:r>
          <a:endParaRPr lang="en-US" sz="3100" kern="1200"/>
        </a:p>
      </dsp:txBody>
      <dsp:txXfrm>
        <a:off x="131630" y="142886"/>
        <a:ext cx="6000380" cy="2433187"/>
      </dsp:txXfrm>
    </dsp:sp>
    <dsp:sp modelId="{589E66B2-D1D8-874D-8C29-5F357949757D}">
      <dsp:nvSpPr>
        <dsp:cNvPr id="0" name=""/>
        <dsp:cNvSpPr/>
      </dsp:nvSpPr>
      <dsp:spPr>
        <a:xfrm>
          <a:off x="0" y="2796984"/>
          <a:ext cx="6263640" cy="269644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Survivors: Witnessing murder or catastrophic injury of large numbers of people creates a sense of horror &amp; vulnerability that may last a lifetime.</a:t>
          </a:r>
          <a:endParaRPr lang="en-US" sz="3100" kern="1200"/>
        </a:p>
      </dsp:txBody>
      <dsp:txXfrm>
        <a:off x="131630" y="2928614"/>
        <a:ext cx="6000380" cy="24331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9A032-CE82-D94B-80C4-35887B5693AF}">
      <dsp:nvSpPr>
        <dsp:cNvPr id="0" name=""/>
        <dsp:cNvSpPr/>
      </dsp:nvSpPr>
      <dsp:spPr>
        <a:xfrm>
          <a:off x="0" y="30181"/>
          <a:ext cx="6586489" cy="8837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002060"/>
              </a:solidFill>
            </a:rPr>
            <a:t>Access to safe surroundings and use of land</a:t>
          </a:r>
        </a:p>
      </dsp:txBody>
      <dsp:txXfrm>
        <a:off x="43141" y="73322"/>
        <a:ext cx="6500207" cy="797462"/>
      </dsp:txXfrm>
    </dsp:sp>
    <dsp:sp modelId="{C3033907-FB3C-A84D-B798-4F6D8CA2169A}">
      <dsp:nvSpPr>
        <dsp:cNvPr id="0" name=""/>
        <dsp:cNvSpPr/>
      </dsp:nvSpPr>
      <dsp:spPr>
        <a:xfrm>
          <a:off x="0" y="977285"/>
          <a:ext cx="6586489" cy="88374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rPr>
            <a:t>Access to clean water and sanitation</a:t>
          </a:r>
        </a:p>
      </dsp:txBody>
      <dsp:txXfrm>
        <a:off x="43141" y="1020426"/>
        <a:ext cx="6500207" cy="797462"/>
      </dsp:txXfrm>
    </dsp:sp>
    <dsp:sp modelId="{10428513-6BFB-DC4D-86E3-1E1C2F7DA802}">
      <dsp:nvSpPr>
        <dsp:cNvPr id="0" name=""/>
        <dsp:cNvSpPr/>
      </dsp:nvSpPr>
      <dsp:spPr>
        <a:xfrm>
          <a:off x="0" y="1924389"/>
          <a:ext cx="6586489" cy="88374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002060"/>
              </a:solidFill>
            </a:rPr>
            <a:t>Access to comfortable climates and sustainable land masses  </a:t>
          </a:r>
        </a:p>
      </dsp:txBody>
      <dsp:txXfrm>
        <a:off x="43141" y="1967530"/>
        <a:ext cx="6500207" cy="797462"/>
      </dsp:txXfrm>
    </dsp:sp>
    <dsp:sp modelId="{9C2F499C-A4CC-4048-8747-AB9161685F5E}">
      <dsp:nvSpPr>
        <dsp:cNvPr id="0" name=""/>
        <dsp:cNvSpPr/>
      </dsp:nvSpPr>
      <dsp:spPr>
        <a:xfrm>
          <a:off x="0" y="2871493"/>
          <a:ext cx="6586489" cy="88374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002060"/>
              </a:solidFill>
            </a:rPr>
            <a:t>Freedom from natural/human made disasters</a:t>
          </a:r>
        </a:p>
      </dsp:txBody>
      <dsp:txXfrm>
        <a:off x="43141" y="2914634"/>
        <a:ext cx="6500207" cy="7974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E2A37-4B72-1346-B1DF-00B3EDDD550F}">
      <dsp:nvSpPr>
        <dsp:cNvPr id="0" name=""/>
        <dsp:cNvSpPr/>
      </dsp:nvSpPr>
      <dsp:spPr>
        <a:xfrm>
          <a:off x="0" y="72144"/>
          <a:ext cx="6586489"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755650">
            <a:lnSpc>
              <a:spcPct val="90000"/>
            </a:lnSpc>
            <a:spcBef>
              <a:spcPct val="0"/>
            </a:spcBef>
            <a:spcAft>
              <a:spcPct val="35000"/>
            </a:spcAft>
            <a:buNone/>
          </a:pPr>
          <a:r>
            <a:rPr lang="en-US" sz="2300" b="1" kern="1200" dirty="0">
              <a:solidFill>
                <a:srgbClr val="002060"/>
              </a:solidFill>
            </a:rPr>
            <a:t>Global partnerships with policy and decision makers</a:t>
          </a:r>
        </a:p>
      </dsp:txBody>
      <dsp:txXfrm>
        <a:off x="26930" y="99074"/>
        <a:ext cx="6532629" cy="497795"/>
      </dsp:txXfrm>
    </dsp:sp>
    <dsp:sp modelId="{1B59A032-CE82-D94B-80C4-35887B5693AF}">
      <dsp:nvSpPr>
        <dsp:cNvPr id="0" name=""/>
        <dsp:cNvSpPr/>
      </dsp:nvSpPr>
      <dsp:spPr>
        <a:xfrm>
          <a:off x="0" y="690039"/>
          <a:ext cx="6586489" cy="551655"/>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rgbClr val="002060"/>
              </a:solidFill>
            </a:rPr>
            <a:t>Intersectional, interdisciplinary partnerships</a:t>
          </a:r>
        </a:p>
      </dsp:txBody>
      <dsp:txXfrm>
        <a:off x="26930" y="716969"/>
        <a:ext cx="6532629" cy="497795"/>
      </dsp:txXfrm>
    </dsp:sp>
    <dsp:sp modelId="{C3033907-FB3C-A84D-B798-4F6D8CA2169A}">
      <dsp:nvSpPr>
        <dsp:cNvPr id="0" name=""/>
        <dsp:cNvSpPr/>
      </dsp:nvSpPr>
      <dsp:spPr>
        <a:xfrm>
          <a:off x="0" y="1307934"/>
          <a:ext cx="6586489" cy="551655"/>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rgbClr val="002060"/>
              </a:solidFill>
            </a:rPr>
            <a:t>Academic, clinical, research, grass roots</a:t>
          </a:r>
        </a:p>
      </dsp:txBody>
      <dsp:txXfrm>
        <a:off x="26930" y="1334864"/>
        <a:ext cx="6532629" cy="497795"/>
      </dsp:txXfrm>
    </dsp:sp>
    <dsp:sp modelId="{10428513-6BFB-DC4D-86E3-1E1C2F7DA802}">
      <dsp:nvSpPr>
        <dsp:cNvPr id="0" name=""/>
        <dsp:cNvSpPr/>
      </dsp:nvSpPr>
      <dsp:spPr>
        <a:xfrm>
          <a:off x="0" y="1925829"/>
          <a:ext cx="6586489" cy="551655"/>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rgbClr val="002060"/>
              </a:solidFill>
            </a:rPr>
            <a:t>Civil society and multilateral partnerships</a:t>
          </a:r>
        </a:p>
      </dsp:txBody>
      <dsp:txXfrm>
        <a:off x="26930" y="1952759"/>
        <a:ext cx="6532629" cy="497795"/>
      </dsp:txXfrm>
    </dsp:sp>
    <dsp:sp modelId="{9C2F499C-A4CC-4048-8747-AB9161685F5E}">
      <dsp:nvSpPr>
        <dsp:cNvPr id="0" name=""/>
        <dsp:cNvSpPr/>
      </dsp:nvSpPr>
      <dsp:spPr>
        <a:xfrm>
          <a:off x="0" y="2543724"/>
          <a:ext cx="6586489" cy="551655"/>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b="1" kern="1200" dirty="0">
            <a:solidFill>
              <a:srgbClr val="FFFF00"/>
            </a:solidFill>
          </a:endParaRPr>
        </a:p>
      </dsp:txBody>
      <dsp:txXfrm>
        <a:off x="26930" y="2570654"/>
        <a:ext cx="6532629" cy="497795"/>
      </dsp:txXfrm>
    </dsp:sp>
    <dsp:sp modelId="{993B96A9-2B10-4942-A14C-3BB74D0734F6}">
      <dsp:nvSpPr>
        <dsp:cNvPr id="0" name=""/>
        <dsp:cNvSpPr/>
      </dsp:nvSpPr>
      <dsp:spPr>
        <a:xfrm>
          <a:off x="0" y="2804431"/>
          <a:ext cx="6586489" cy="55165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rgbClr val="002060"/>
              </a:solidFill>
            </a:rPr>
            <a:t>Local to global private/public partnerships</a:t>
          </a:r>
        </a:p>
      </dsp:txBody>
      <dsp:txXfrm>
        <a:off x="26930" y="2831361"/>
        <a:ext cx="6532629" cy="4977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BDE8-66A3-F74E-8F58-8F6CA3746F80}">
      <dsp:nvSpPr>
        <dsp:cNvPr id="0" name=""/>
        <dsp:cNvSpPr/>
      </dsp:nvSpPr>
      <dsp:spPr>
        <a:xfrm>
          <a:off x="0" y="725431"/>
          <a:ext cx="6263640" cy="10313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i="1" kern="1200"/>
            <a:t>If your compassion </a:t>
          </a:r>
          <a:endParaRPr lang="en-US" sz="4300" kern="1200"/>
        </a:p>
      </dsp:txBody>
      <dsp:txXfrm>
        <a:off x="50347" y="775778"/>
        <a:ext cx="6162946" cy="930660"/>
      </dsp:txXfrm>
    </dsp:sp>
    <dsp:sp modelId="{B2955F88-4EA7-A445-8DCA-4671ED0F5E7B}">
      <dsp:nvSpPr>
        <dsp:cNvPr id="0" name=""/>
        <dsp:cNvSpPr/>
      </dsp:nvSpPr>
      <dsp:spPr>
        <a:xfrm>
          <a:off x="0" y="1880626"/>
          <a:ext cx="6263640" cy="10313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i="1" kern="1200"/>
            <a:t>does not include yourself, </a:t>
          </a:r>
          <a:endParaRPr lang="en-US" sz="4300" kern="1200"/>
        </a:p>
      </dsp:txBody>
      <dsp:txXfrm>
        <a:off x="50347" y="1930973"/>
        <a:ext cx="6162946" cy="930660"/>
      </dsp:txXfrm>
    </dsp:sp>
    <dsp:sp modelId="{37AA1BC3-A40A-EC4C-AC15-85500899B48D}">
      <dsp:nvSpPr>
        <dsp:cNvPr id="0" name=""/>
        <dsp:cNvSpPr/>
      </dsp:nvSpPr>
      <dsp:spPr>
        <a:xfrm>
          <a:off x="0" y="3035821"/>
          <a:ext cx="6263640" cy="10313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i="1" kern="1200"/>
            <a:t>it is incomplete </a:t>
          </a:r>
          <a:endParaRPr lang="en-US" sz="4300" kern="1200"/>
        </a:p>
      </dsp:txBody>
      <dsp:txXfrm>
        <a:off x="50347" y="3086168"/>
        <a:ext cx="6162946" cy="930660"/>
      </dsp:txXfrm>
    </dsp:sp>
    <dsp:sp modelId="{09E79C7E-ABAA-644D-A5DC-991086F6CCD0}">
      <dsp:nvSpPr>
        <dsp:cNvPr id="0" name=""/>
        <dsp:cNvSpPr/>
      </dsp:nvSpPr>
      <dsp:spPr>
        <a:xfrm>
          <a:off x="0" y="4067176"/>
          <a:ext cx="6263640"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i="1" kern="1200"/>
            <a:t>Jack Korfield</a:t>
          </a:r>
          <a:endParaRPr lang="en-US" sz="3400" kern="1200"/>
        </a:p>
      </dsp:txBody>
      <dsp:txXfrm>
        <a:off x="0" y="4067176"/>
        <a:ext cx="6263640" cy="7120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DB732-0A08-F546-9A4C-1CDB7FC473DF}">
      <dsp:nvSpPr>
        <dsp:cNvPr id="0" name=""/>
        <dsp:cNvSpPr/>
      </dsp:nvSpPr>
      <dsp:spPr>
        <a:xfrm>
          <a:off x="2908434" y="1373378"/>
          <a:ext cx="638440" cy="91440"/>
        </a:xfrm>
        <a:custGeom>
          <a:avLst/>
          <a:gdLst/>
          <a:ahLst/>
          <a:cxnLst/>
          <a:rect l="0" t="0" r="0" b="0"/>
          <a:pathLst>
            <a:path>
              <a:moveTo>
                <a:pt x="0" y="45720"/>
              </a:moveTo>
              <a:lnTo>
                <a:pt x="63844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928" y="1415753"/>
        <a:ext cx="33452" cy="6690"/>
      </dsp:txXfrm>
    </dsp:sp>
    <dsp:sp modelId="{EFE97B39-203A-BE42-990C-BE260101BA20}">
      <dsp:nvSpPr>
        <dsp:cNvPr id="0" name=""/>
        <dsp:cNvSpPr/>
      </dsp:nvSpPr>
      <dsp:spPr>
        <a:xfrm>
          <a:off x="1362" y="546436"/>
          <a:ext cx="2908872" cy="17453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537" tIns="149618" rIns="142537" bIns="149618" numCol="1" spcCol="1270" anchor="ctr" anchorCtr="0">
          <a:noAutofit/>
        </a:bodyPr>
        <a:lstStyle/>
        <a:p>
          <a:pPr marL="0" lvl="0" indent="0" algn="ctr" defTabSz="1111250">
            <a:lnSpc>
              <a:spcPct val="90000"/>
            </a:lnSpc>
            <a:spcBef>
              <a:spcPct val="0"/>
            </a:spcBef>
            <a:spcAft>
              <a:spcPct val="35000"/>
            </a:spcAft>
            <a:buNone/>
          </a:pPr>
          <a:r>
            <a:rPr lang="en-US" sz="2500" kern="1200"/>
            <a:t>1. Accelerate national implementation</a:t>
          </a:r>
        </a:p>
      </dsp:txBody>
      <dsp:txXfrm>
        <a:off x="1362" y="546436"/>
        <a:ext cx="2908872" cy="1745323"/>
      </dsp:txXfrm>
    </dsp:sp>
    <dsp:sp modelId="{8D115304-BE5A-DA4A-949F-6956A6E41ECF}">
      <dsp:nvSpPr>
        <dsp:cNvPr id="0" name=""/>
        <dsp:cNvSpPr/>
      </dsp:nvSpPr>
      <dsp:spPr>
        <a:xfrm>
          <a:off x="1455798" y="2289960"/>
          <a:ext cx="3577912" cy="638440"/>
        </a:xfrm>
        <a:custGeom>
          <a:avLst/>
          <a:gdLst/>
          <a:ahLst/>
          <a:cxnLst/>
          <a:rect l="0" t="0" r="0" b="0"/>
          <a:pathLst>
            <a:path>
              <a:moveTo>
                <a:pt x="3577912" y="0"/>
              </a:moveTo>
              <a:lnTo>
                <a:pt x="3577912" y="336320"/>
              </a:lnTo>
              <a:lnTo>
                <a:pt x="0" y="336320"/>
              </a:lnTo>
              <a:lnTo>
                <a:pt x="0" y="63844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3756" y="2605835"/>
        <a:ext cx="181996" cy="6690"/>
      </dsp:txXfrm>
    </dsp:sp>
    <dsp:sp modelId="{C1D5F376-B946-DD41-9DD8-52F24CC9A464}">
      <dsp:nvSpPr>
        <dsp:cNvPr id="0" name=""/>
        <dsp:cNvSpPr/>
      </dsp:nvSpPr>
      <dsp:spPr>
        <a:xfrm>
          <a:off x="3579275" y="546436"/>
          <a:ext cx="2908872" cy="17453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537" tIns="149618" rIns="142537" bIns="149618" numCol="1" spcCol="1270" anchor="ctr" anchorCtr="0">
          <a:noAutofit/>
        </a:bodyPr>
        <a:lstStyle/>
        <a:p>
          <a:pPr marL="0" lvl="0" indent="0" algn="ctr" defTabSz="1111250">
            <a:lnSpc>
              <a:spcPct val="90000"/>
            </a:lnSpc>
            <a:spcBef>
              <a:spcPct val="0"/>
            </a:spcBef>
            <a:spcAft>
              <a:spcPct val="35000"/>
            </a:spcAft>
            <a:buNone/>
          </a:pPr>
          <a:r>
            <a:rPr lang="en-US" sz="2500" kern="1200"/>
            <a:t>2. Hold Partners accountable to commitments</a:t>
          </a:r>
        </a:p>
      </dsp:txBody>
      <dsp:txXfrm>
        <a:off x="3579275" y="546436"/>
        <a:ext cx="2908872" cy="1745323"/>
      </dsp:txXfrm>
    </dsp:sp>
    <dsp:sp modelId="{A5501E10-0B2E-CB4F-B540-4350010718B8}">
      <dsp:nvSpPr>
        <dsp:cNvPr id="0" name=""/>
        <dsp:cNvSpPr/>
      </dsp:nvSpPr>
      <dsp:spPr>
        <a:xfrm>
          <a:off x="1362" y="2960800"/>
          <a:ext cx="2908872" cy="17453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537" tIns="149618" rIns="142537" bIns="149618" numCol="1" spcCol="1270" anchor="ctr" anchorCtr="0">
          <a:noAutofit/>
        </a:bodyPr>
        <a:lstStyle/>
        <a:p>
          <a:pPr marL="0" lvl="0" indent="0" algn="ctr" defTabSz="1111250">
            <a:lnSpc>
              <a:spcPct val="90000"/>
            </a:lnSpc>
            <a:spcBef>
              <a:spcPct val="0"/>
            </a:spcBef>
            <a:spcAft>
              <a:spcPct val="35000"/>
            </a:spcAft>
            <a:buNone/>
          </a:pPr>
          <a:r>
            <a:rPr lang="en-US" sz="2500" kern="1200"/>
            <a:t>3. Learn more about goals and how all can contribute</a:t>
          </a:r>
        </a:p>
      </dsp:txBody>
      <dsp:txXfrm>
        <a:off x="1362" y="2960800"/>
        <a:ext cx="2908872" cy="1745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E2A37-4B72-1346-B1DF-00B3EDDD550F}">
      <dsp:nvSpPr>
        <dsp:cNvPr id="0" name=""/>
        <dsp:cNvSpPr/>
      </dsp:nvSpPr>
      <dsp:spPr>
        <a:xfrm>
          <a:off x="0" y="52479"/>
          <a:ext cx="6586489"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Universal health care</a:t>
          </a:r>
        </a:p>
      </dsp:txBody>
      <dsp:txXfrm>
        <a:off x="32784" y="85263"/>
        <a:ext cx="6520921" cy="606012"/>
      </dsp:txXfrm>
    </dsp:sp>
    <dsp:sp modelId="{1B59A032-CE82-D94B-80C4-35887B5693AF}">
      <dsp:nvSpPr>
        <dsp:cNvPr id="0" name=""/>
        <dsp:cNvSpPr/>
      </dsp:nvSpPr>
      <dsp:spPr>
        <a:xfrm>
          <a:off x="0" y="804699"/>
          <a:ext cx="6586489" cy="6715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Reduce risk factors</a:t>
          </a:r>
        </a:p>
      </dsp:txBody>
      <dsp:txXfrm>
        <a:off x="32784" y="837483"/>
        <a:ext cx="6520921" cy="606012"/>
      </dsp:txXfrm>
    </dsp:sp>
    <dsp:sp modelId="{C3033907-FB3C-A84D-B798-4F6D8CA2169A}">
      <dsp:nvSpPr>
        <dsp:cNvPr id="0" name=""/>
        <dsp:cNvSpPr/>
      </dsp:nvSpPr>
      <dsp:spPr>
        <a:xfrm>
          <a:off x="0" y="1617686"/>
          <a:ext cx="6586489" cy="6715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Enhance healthy lifestyles</a:t>
          </a:r>
        </a:p>
      </dsp:txBody>
      <dsp:txXfrm>
        <a:off x="32784" y="1650470"/>
        <a:ext cx="6520921" cy="606012"/>
      </dsp:txXfrm>
    </dsp:sp>
    <dsp:sp modelId="{10428513-6BFB-DC4D-86E3-1E1C2F7DA802}">
      <dsp:nvSpPr>
        <dsp:cNvPr id="0" name=""/>
        <dsp:cNvSpPr/>
      </dsp:nvSpPr>
      <dsp:spPr>
        <a:xfrm>
          <a:off x="0" y="2309139"/>
          <a:ext cx="6586489" cy="6715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Promote health &amp; well being</a:t>
          </a:r>
        </a:p>
      </dsp:txBody>
      <dsp:txXfrm>
        <a:off x="32784" y="2341923"/>
        <a:ext cx="6520921" cy="606012"/>
      </dsp:txXfrm>
    </dsp:sp>
    <dsp:sp modelId="{9C2F499C-A4CC-4048-8747-AB9161685F5E}">
      <dsp:nvSpPr>
        <dsp:cNvPr id="0" name=""/>
        <dsp:cNvSpPr/>
      </dsp:nvSpPr>
      <dsp:spPr>
        <a:xfrm>
          <a:off x="0" y="3061359"/>
          <a:ext cx="6586489" cy="6715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2060"/>
              </a:solidFill>
            </a:rPr>
            <a:t>End discrimination of all kinds</a:t>
          </a:r>
        </a:p>
      </dsp:txBody>
      <dsp:txXfrm>
        <a:off x="32784" y="3094143"/>
        <a:ext cx="6520921" cy="606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D8D09-2373-F14C-8D29-BD096070DC92}">
      <dsp:nvSpPr>
        <dsp:cNvPr id="0" name=""/>
        <dsp:cNvSpPr/>
      </dsp:nvSpPr>
      <dsp:spPr>
        <a:xfrm>
          <a:off x="0" y="61142"/>
          <a:ext cx="5314543" cy="78316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Major Depression: </a:t>
          </a:r>
          <a:r>
            <a:rPr lang="en-US" sz="1400" kern="1200"/>
            <a:t>3</a:t>
          </a:r>
          <a:r>
            <a:rPr lang="en-US" sz="1400" kern="1200" baseline="30000"/>
            <a:t>rd</a:t>
          </a:r>
          <a:r>
            <a:rPr lang="en-US" sz="1400" kern="1200"/>
            <a:t> largest contributor to global disease burden; expected to become #1 by 2030</a:t>
          </a:r>
        </a:p>
      </dsp:txBody>
      <dsp:txXfrm>
        <a:off x="38231" y="99373"/>
        <a:ext cx="5238081" cy="706706"/>
      </dsp:txXfrm>
    </dsp:sp>
    <dsp:sp modelId="{9239C354-8DF7-3747-B95D-2C227E8AAAA0}">
      <dsp:nvSpPr>
        <dsp:cNvPr id="0" name=""/>
        <dsp:cNvSpPr/>
      </dsp:nvSpPr>
      <dsp:spPr>
        <a:xfrm>
          <a:off x="0" y="884631"/>
          <a:ext cx="5314543" cy="78316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Suicide</a:t>
          </a:r>
          <a:r>
            <a:rPr lang="en-US" sz="1400" kern="1200"/>
            <a:t>: Claims lives of 800,000 annually; 86% of suicides: low and middle-income countries</a:t>
          </a:r>
        </a:p>
      </dsp:txBody>
      <dsp:txXfrm>
        <a:off x="38231" y="922862"/>
        <a:ext cx="5238081" cy="706706"/>
      </dsp:txXfrm>
    </dsp:sp>
    <dsp:sp modelId="{FF4C0584-179A-4D4B-9A3B-25E0FD0ACD38}">
      <dsp:nvSpPr>
        <dsp:cNvPr id="0" name=""/>
        <dsp:cNvSpPr/>
      </dsp:nvSpPr>
      <dsp:spPr>
        <a:xfrm>
          <a:off x="0" y="1708120"/>
          <a:ext cx="5314543" cy="78316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Alcohol Abuse</a:t>
          </a:r>
          <a:r>
            <a:rPr lang="en-US" sz="1400" kern="1200"/>
            <a:t>: Contributes to 100,000 deaths annually in US (3</a:t>
          </a:r>
          <a:r>
            <a:rPr lang="en-US" sz="1400" kern="1200" baseline="30000"/>
            <a:t>rd</a:t>
          </a:r>
          <a:r>
            <a:rPr lang="en-US" sz="1400" kern="1200"/>
            <a:t> leading cause of death; 20-40% hospital admissions ETOH related)</a:t>
          </a:r>
        </a:p>
      </dsp:txBody>
      <dsp:txXfrm>
        <a:off x="38231" y="1746351"/>
        <a:ext cx="5238081" cy="706706"/>
      </dsp:txXfrm>
    </dsp:sp>
    <dsp:sp modelId="{EF784A48-BACB-B348-9D0F-B293E3845E0E}">
      <dsp:nvSpPr>
        <dsp:cNvPr id="0" name=""/>
        <dsp:cNvSpPr/>
      </dsp:nvSpPr>
      <dsp:spPr>
        <a:xfrm>
          <a:off x="0" y="2531608"/>
          <a:ext cx="5314543" cy="78316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Dementia</a:t>
          </a:r>
          <a:r>
            <a:rPr lang="en-US" sz="1400" kern="1200"/>
            <a:t>: Chronic stress &amp; distress associated with risk of late-life dementia; Depressive episodes associated with increased risk Alzheimer’s disease</a:t>
          </a:r>
        </a:p>
      </dsp:txBody>
      <dsp:txXfrm>
        <a:off x="38231" y="2569839"/>
        <a:ext cx="5238081" cy="706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3A579-B12E-9944-BE1F-21073406B6C4}">
      <dsp:nvSpPr>
        <dsp:cNvPr id="0" name=""/>
        <dsp:cNvSpPr/>
      </dsp:nvSpPr>
      <dsp:spPr>
        <a:xfrm>
          <a:off x="0" y="608453"/>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Vicarious traumatization </a:t>
          </a:r>
          <a:endParaRPr lang="en-US" sz="4100" kern="1200"/>
        </a:p>
      </dsp:txBody>
      <dsp:txXfrm>
        <a:off x="48005" y="656458"/>
        <a:ext cx="6167630" cy="887374"/>
      </dsp:txXfrm>
    </dsp:sp>
    <dsp:sp modelId="{48EB8E91-0B1A-A64A-B649-788EA65B6707}">
      <dsp:nvSpPr>
        <dsp:cNvPr id="0" name=""/>
        <dsp:cNvSpPr/>
      </dsp:nvSpPr>
      <dsp:spPr>
        <a:xfrm>
          <a:off x="0" y="1709919"/>
          <a:ext cx="6263640" cy="98338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Secondary traumatic stress </a:t>
          </a:r>
          <a:endParaRPr lang="en-US" sz="4100" kern="1200"/>
        </a:p>
      </dsp:txBody>
      <dsp:txXfrm>
        <a:off x="48005" y="1757924"/>
        <a:ext cx="6167630" cy="887374"/>
      </dsp:txXfrm>
    </dsp:sp>
    <dsp:sp modelId="{ACEEDF2B-742B-CD40-B298-C59956BAE0DA}">
      <dsp:nvSpPr>
        <dsp:cNvPr id="0" name=""/>
        <dsp:cNvSpPr/>
      </dsp:nvSpPr>
      <dsp:spPr>
        <a:xfrm>
          <a:off x="0" y="2811383"/>
          <a:ext cx="6263640" cy="98338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Compassion fatigue</a:t>
          </a:r>
          <a:endParaRPr lang="en-US" sz="4100" kern="1200"/>
        </a:p>
      </dsp:txBody>
      <dsp:txXfrm>
        <a:off x="48005" y="2859388"/>
        <a:ext cx="6167630" cy="887374"/>
      </dsp:txXfrm>
    </dsp:sp>
    <dsp:sp modelId="{08DE6E66-09A0-E746-B1BB-932A45C1D3CC}">
      <dsp:nvSpPr>
        <dsp:cNvPr id="0" name=""/>
        <dsp:cNvSpPr/>
      </dsp:nvSpPr>
      <dsp:spPr>
        <a:xfrm>
          <a:off x="0" y="3912849"/>
          <a:ext cx="6263640" cy="9833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Burnout</a:t>
          </a:r>
          <a:endParaRPr lang="en-US" sz="4100" kern="1200"/>
        </a:p>
      </dsp:txBody>
      <dsp:txXfrm>
        <a:off x="48005" y="3960854"/>
        <a:ext cx="6167630" cy="887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8BC78-0BB2-964E-8815-0834A6A1D02B}">
      <dsp:nvSpPr>
        <dsp:cNvPr id="0" name=""/>
        <dsp:cNvSpPr/>
      </dsp:nvSpPr>
      <dsp:spPr>
        <a:xfrm>
          <a:off x="0" y="359242"/>
          <a:ext cx="6253721"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Complicated Grief</a:t>
          </a:r>
          <a:endParaRPr lang="en-US" sz="3300" kern="1200"/>
        </a:p>
      </dsp:txBody>
      <dsp:txXfrm>
        <a:off x="38638" y="397880"/>
        <a:ext cx="6176445" cy="714229"/>
      </dsp:txXfrm>
    </dsp:sp>
    <dsp:sp modelId="{2ABC21AB-8C2A-8642-B660-44E675397EAF}">
      <dsp:nvSpPr>
        <dsp:cNvPr id="0" name=""/>
        <dsp:cNvSpPr/>
      </dsp:nvSpPr>
      <dsp:spPr>
        <a:xfrm>
          <a:off x="0" y="1245787"/>
          <a:ext cx="6253721" cy="79150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Traumatic Grief</a:t>
          </a:r>
          <a:endParaRPr lang="en-US" sz="3300" kern="1200"/>
        </a:p>
      </dsp:txBody>
      <dsp:txXfrm>
        <a:off x="38638" y="1284425"/>
        <a:ext cx="6176445" cy="714229"/>
      </dsp:txXfrm>
    </dsp:sp>
    <dsp:sp modelId="{E0D9CE66-4535-8147-8CF8-2A2952D2A7B7}">
      <dsp:nvSpPr>
        <dsp:cNvPr id="0" name=""/>
        <dsp:cNvSpPr/>
      </dsp:nvSpPr>
      <dsp:spPr>
        <a:xfrm>
          <a:off x="0" y="2132332"/>
          <a:ext cx="6253721" cy="79150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Crisis Intervention</a:t>
          </a:r>
          <a:endParaRPr lang="en-US" sz="3300" kern="1200"/>
        </a:p>
      </dsp:txBody>
      <dsp:txXfrm>
        <a:off x="38638" y="2170970"/>
        <a:ext cx="6176445" cy="714229"/>
      </dsp:txXfrm>
    </dsp:sp>
    <dsp:sp modelId="{5C47A1B6-F7D0-9B41-B902-75A97AD3DCB9}">
      <dsp:nvSpPr>
        <dsp:cNvPr id="0" name=""/>
        <dsp:cNvSpPr/>
      </dsp:nvSpPr>
      <dsp:spPr>
        <a:xfrm>
          <a:off x="0" y="3018877"/>
          <a:ext cx="6253721" cy="79150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PTSD</a:t>
          </a:r>
          <a:endParaRPr lang="en-US" sz="3300" kern="1200"/>
        </a:p>
      </dsp:txBody>
      <dsp:txXfrm>
        <a:off x="38638" y="3057515"/>
        <a:ext cx="6176445" cy="714229"/>
      </dsp:txXfrm>
    </dsp:sp>
    <dsp:sp modelId="{684644AE-1DAC-2C4E-8845-6ED185732B4D}">
      <dsp:nvSpPr>
        <dsp:cNvPr id="0" name=""/>
        <dsp:cNvSpPr/>
      </dsp:nvSpPr>
      <dsp:spPr>
        <a:xfrm>
          <a:off x="0" y="3905422"/>
          <a:ext cx="6253721" cy="7915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Impact on growth &amp; development</a:t>
          </a:r>
          <a:endParaRPr lang="en-US" sz="3300" kern="1200" dirty="0"/>
        </a:p>
      </dsp:txBody>
      <dsp:txXfrm>
        <a:off x="38638" y="3944060"/>
        <a:ext cx="6176445" cy="714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E2A37-4B72-1346-B1DF-00B3EDDD550F}">
      <dsp:nvSpPr>
        <dsp:cNvPr id="0" name=""/>
        <dsp:cNvSpPr/>
      </dsp:nvSpPr>
      <dsp:spPr>
        <a:xfrm>
          <a:off x="0" y="578259"/>
          <a:ext cx="6586489"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755650">
            <a:lnSpc>
              <a:spcPct val="90000"/>
            </a:lnSpc>
            <a:spcBef>
              <a:spcPct val="0"/>
            </a:spcBef>
            <a:spcAft>
              <a:spcPct val="35000"/>
            </a:spcAft>
            <a:buNone/>
          </a:pPr>
          <a:r>
            <a:rPr lang="en-US" sz="2000" b="1" kern="1200" dirty="0">
              <a:solidFill>
                <a:srgbClr val="002060"/>
              </a:solidFill>
            </a:rPr>
            <a:t>Freedom from poverty</a:t>
          </a:r>
        </a:p>
      </dsp:txBody>
      <dsp:txXfrm>
        <a:off x="23417" y="601676"/>
        <a:ext cx="6539655" cy="432866"/>
      </dsp:txXfrm>
    </dsp:sp>
    <dsp:sp modelId="{1B59A032-CE82-D94B-80C4-35887B5693AF}">
      <dsp:nvSpPr>
        <dsp:cNvPr id="0" name=""/>
        <dsp:cNvSpPr/>
      </dsp:nvSpPr>
      <dsp:spPr>
        <a:xfrm>
          <a:off x="0" y="1115559"/>
          <a:ext cx="6586489" cy="47970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002060"/>
              </a:solidFill>
            </a:rPr>
            <a:t>Access to (reasonable) sources of life-long income</a:t>
          </a:r>
        </a:p>
      </dsp:txBody>
      <dsp:txXfrm>
        <a:off x="23417" y="1138976"/>
        <a:ext cx="6539655" cy="432866"/>
      </dsp:txXfrm>
    </dsp:sp>
    <dsp:sp modelId="{C3033907-FB3C-A84D-B798-4F6D8CA2169A}">
      <dsp:nvSpPr>
        <dsp:cNvPr id="0" name=""/>
        <dsp:cNvSpPr/>
      </dsp:nvSpPr>
      <dsp:spPr>
        <a:xfrm>
          <a:off x="0" y="1652859"/>
          <a:ext cx="6586489" cy="4797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002060"/>
              </a:solidFill>
            </a:rPr>
            <a:t>Freedom from excessive medical and health care expenses</a:t>
          </a:r>
        </a:p>
      </dsp:txBody>
      <dsp:txXfrm>
        <a:off x="23417" y="1676276"/>
        <a:ext cx="6539655" cy="432866"/>
      </dsp:txXfrm>
    </dsp:sp>
    <dsp:sp modelId="{10428513-6BFB-DC4D-86E3-1E1C2F7DA802}">
      <dsp:nvSpPr>
        <dsp:cNvPr id="0" name=""/>
        <dsp:cNvSpPr/>
      </dsp:nvSpPr>
      <dsp:spPr>
        <a:xfrm>
          <a:off x="0" y="2190159"/>
          <a:ext cx="6586489" cy="47970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002060"/>
              </a:solidFill>
            </a:rPr>
            <a:t>Comfortable, healthy life environments</a:t>
          </a:r>
        </a:p>
      </dsp:txBody>
      <dsp:txXfrm>
        <a:off x="23417" y="2213576"/>
        <a:ext cx="6539655" cy="432866"/>
      </dsp:txXfrm>
    </dsp:sp>
    <dsp:sp modelId="{9C2F499C-A4CC-4048-8747-AB9161685F5E}">
      <dsp:nvSpPr>
        <dsp:cNvPr id="0" name=""/>
        <dsp:cNvSpPr/>
      </dsp:nvSpPr>
      <dsp:spPr>
        <a:xfrm>
          <a:off x="0" y="2727459"/>
          <a:ext cx="6586489" cy="4797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b="1" kern="1200" dirty="0">
            <a:solidFill>
              <a:srgbClr val="FFFF00"/>
            </a:solidFill>
          </a:endParaRPr>
        </a:p>
      </dsp:txBody>
      <dsp:txXfrm>
        <a:off x="23417" y="2750876"/>
        <a:ext cx="6539655" cy="4328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28FE5-E14A-3645-A333-166A0620207A}">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95C82-1FD1-A643-AF32-E45EBEC06972}">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Estimates: tens of thousands of children born during war &amp; conflict</a:t>
          </a:r>
        </a:p>
      </dsp:txBody>
      <dsp:txXfrm>
        <a:off x="0" y="0"/>
        <a:ext cx="6492875" cy="1276350"/>
      </dsp:txXfrm>
    </dsp:sp>
    <dsp:sp modelId="{4E4083D9-146D-7542-B259-D8D1BE4346D8}">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0CC51-E8E8-F941-A91B-2A603E8E39E7}">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Mass rape campaigns &amp; sexual exploitation during times of war in the last decade alone</a:t>
          </a:r>
        </a:p>
      </dsp:txBody>
      <dsp:txXfrm>
        <a:off x="0" y="1276350"/>
        <a:ext cx="6492875" cy="1276350"/>
      </dsp:txXfrm>
    </dsp:sp>
    <dsp:sp modelId="{6D7EEC19-D491-AC4D-A8A1-E5D53BB3F42F}">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5B691-6E53-5143-99BA-1927EDBEF0BF}">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These children (many now adults) are deeply affected by the social upheavals that brought about their conception, as well as their treatment by society and stigma on the basis of their biological origins and trauma of their mothers</a:t>
          </a:r>
        </a:p>
      </dsp:txBody>
      <dsp:txXfrm>
        <a:off x="0" y="2552700"/>
        <a:ext cx="6492875" cy="1276350"/>
      </dsp:txXfrm>
    </dsp:sp>
    <dsp:sp modelId="{4AB6797A-37A1-DD46-A28A-F2FF97E3B2C2}">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C4F88-202E-0C44-8669-898B5BBBB998}">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3829050"/>
        <a:ext cx="6492875" cy="12763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49BE6-BB17-304F-9BC8-0F475A5A5031}">
      <dsp:nvSpPr>
        <dsp:cNvPr id="0" name=""/>
        <dsp:cNvSpPr/>
      </dsp:nvSpPr>
      <dsp:spPr>
        <a:xfrm>
          <a:off x="545672" y="1800"/>
          <a:ext cx="2766269" cy="16597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Biblical </a:t>
          </a:r>
          <a:r>
            <a:rPr lang="en-US" sz="1600" kern="1200" dirty="0" err="1"/>
            <a:t>descriptionts</a:t>
          </a:r>
          <a:r>
            <a:rPr lang="en-US" sz="1600" kern="1200" dirty="0"/>
            <a:t> of rape  as a strategy, circumstance, or outcome of war</a:t>
          </a:r>
        </a:p>
      </dsp:txBody>
      <dsp:txXfrm>
        <a:off x="545672" y="1800"/>
        <a:ext cx="2766269" cy="1659761"/>
      </dsp:txXfrm>
    </dsp:sp>
    <dsp:sp modelId="{9E4B9CE3-3093-244C-A120-59DAF819E71A}">
      <dsp:nvSpPr>
        <dsp:cNvPr id="0" name=""/>
        <dsp:cNvSpPr/>
      </dsp:nvSpPr>
      <dsp:spPr>
        <a:xfrm>
          <a:off x="3588569" y="1800"/>
          <a:ext cx="2766269" cy="1659761"/>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Korean</a:t>
          </a:r>
          <a:r>
            <a:rPr lang="en-US" sz="1600" kern="1200" baseline="0" dirty="0"/>
            <a:t> “comfort women”: abducted as sexual slaves following widespread killing and rape of Chinese during Japanese invasions. (WWII)</a:t>
          </a:r>
          <a:endParaRPr lang="en-US" sz="1600" kern="1200" dirty="0"/>
        </a:p>
        <a:p>
          <a:pPr marL="0" lvl="0" algn="ctr" defTabSz="800100">
            <a:lnSpc>
              <a:spcPct val="90000"/>
            </a:lnSpc>
            <a:spcBef>
              <a:spcPct val="0"/>
            </a:spcBef>
            <a:spcAft>
              <a:spcPct val="35000"/>
            </a:spcAft>
            <a:buNone/>
          </a:pPr>
          <a:endParaRPr lang="en-US" sz="1600" kern="1200" dirty="0"/>
        </a:p>
      </dsp:txBody>
      <dsp:txXfrm>
        <a:off x="3588569" y="1800"/>
        <a:ext cx="2766269" cy="1659761"/>
      </dsp:txXfrm>
    </dsp:sp>
    <dsp:sp modelId="{181F5FCB-035F-B945-82F2-39E1AA538282}">
      <dsp:nvSpPr>
        <dsp:cNvPr id="0" name=""/>
        <dsp:cNvSpPr/>
      </dsp:nvSpPr>
      <dsp:spPr>
        <a:xfrm>
          <a:off x="545672" y="1938189"/>
          <a:ext cx="2766269" cy="1659761"/>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Mass rape campaigns &amp; sexual exploitation during times of war in North America, Austrailia, Europe, Asia, Africa: China, Bosnia, Korea, Uganda, Republic of Congo</a:t>
          </a:r>
          <a:endParaRPr lang="en-US" sz="1600" kern="1200" dirty="0"/>
        </a:p>
      </dsp:txBody>
      <dsp:txXfrm>
        <a:off x="545672" y="1938189"/>
        <a:ext cx="2766269" cy="1659761"/>
      </dsp:txXfrm>
    </dsp:sp>
    <dsp:sp modelId="{55D18007-4BF1-F54B-A7F9-3BB455AC733E}">
      <dsp:nvSpPr>
        <dsp:cNvPr id="0" name=""/>
        <dsp:cNvSpPr/>
      </dsp:nvSpPr>
      <dsp:spPr>
        <a:xfrm>
          <a:off x="3588569" y="1938189"/>
          <a:ext cx="2766269" cy="1659761"/>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Historical, institutional violence  (US: slavery, indigenous Canada, Australia) </a:t>
          </a:r>
        </a:p>
      </dsp:txBody>
      <dsp:txXfrm>
        <a:off x="3588569" y="1938189"/>
        <a:ext cx="2766269" cy="1659761"/>
      </dsp:txXfrm>
    </dsp:sp>
    <dsp:sp modelId="{D10C698E-021F-4746-A090-77F8106F5526}">
      <dsp:nvSpPr>
        <dsp:cNvPr id="0" name=""/>
        <dsp:cNvSpPr/>
      </dsp:nvSpPr>
      <dsp:spPr>
        <a:xfrm>
          <a:off x="545672" y="3874578"/>
          <a:ext cx="2766269" cy="1659761"/>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b="1" kern="1200" dirty="0"/>
            <a:t>WHO reports: Higher in some communities, (Western countries: 25%es (US: Native Americans)</a:t>
          </a:r>
        </a:p>
        <a:p>
          <a:pPr marL="0" lvl="0" algn="ctr" defTabSz="622300">
            <a:lnSpc>
              <a:spcPct val="90000"/>
            </a:lnSpc>
            <a:spcBef>
              <a:spcPct val="0"/>
            </a:spcBef>
            <a:spcAft>
              <a:spcPct val="35000"/>
            </a:spcAft>
            <a:buNone/>
          </a:pPr>
          <a:endParaRPr lang="en-US" sz="1600" b="1" kern="1200" dirty="0"/>
        </a:p>
      </dsp:txBody>
      <dsp:txXfrm>
        <a:off x="545672" y="3874578"/>
        <a:ext cx="2766269" cy="1659761"/>
      </dsp:txXfrm>
    </dsp:sp>
    <dsp:sp modelId="{E30E9283-E7F5-2842-A8E3-8EB9E42358ED}">
      <dsp:nvSpPr>
        <dsp:cNvPr id="0" name=""/>
        <dsp:cNvSpPr/>
      </dsp:nvSpPr>
      <dsp:spPr>
        <a:xfrm>
          <a:off x="3588569" y="3874578"/>
          <a:ext cx="2766269" cy="165976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Human Trafficking of children now older adults </a:t>
          </a:r>
          <a:endParaRPr lang="en-US" sz="1600" kern="1200" dirty="0"/>
        </a:p>
      </dsp:txBody>
      <dsp:txXfrm>
        <a:off x="3588569" y="3874578"/>
        <a:ext cx="2766269" cy="16597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FCC23-7CD3-F54C-BBC3-C8E25099EC4C}" type="datetimeFigureOut">
              <a:rPr lang="en-US" smtClean="0"/>
              <a:t>5/4/22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9C91-F3A7-8142-9197-CBDAE47AC3F9}" type="slidenum">
              <a:rPr lang="en-US" smtClean="0"/>
              <a:t>‹#›</a:t>
            </a:fld>
            <a:endParaRPr lang="en-US"/>
          </a:p>
        </p:txBody>
      </p:sp>
    </p:spTree>
    <p:extLst>
      <p:ext uri="{BB962C8B-B14F-4D97-AF65-F5344CB8AC3E}">
        <p14:creationId xmlns:p14="http://schemas.microsoft.com/office/powerpoint/2010/main" val="80172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17764" name="Slide Number Placeholder 3"/>
          <p:cNvSpPr>
            <a:spLocks noGrp="1"/>
          </p:cNvSpPr>
          <p:nvPr>
            <p:ph type="sldNum" sz="quarter" idx="5"/>
          </p:nvPr>
        </p:nvSpPr>
        <p:spPr>
          <a:noFill/>
        </p:spPr>
        <p:txBody>
          <a:bodyPr/>
          <a:lstStyle/>
          <a:p>
            <a:fld id="{A1B5DD85-B6AD-5241-9577-C106D5C4D6E1}" type="slidenum">
              <a:rPr lang="en-US"/>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39268" name="Slide Number Placeholder 3"/>
          <p:cNvSpPr>
            <a:spLocks noGrp="1"/>
          </p:cNvSpPr>
          <p:nvPr>
            <p:ph type="sldNum" sz="quarter" idx="5"/>
          </p:nvPr>
        </p:nvSpPr>
        <p:spPr>
          <a:noFill/>
        </p:spPr>
        <p:txBody>
          <a:bodyPr/>
          <a:lstStyle/>
          <a:p>
            <a:fld id="{36500D76-1757-A44C-8421-A1DD67BFD8A2}" type="slidenum">
              <a:rPr lang="en-US"/>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39268" name="Slide Number Placeholder 3"/>
          <p:cNvSpPr>
            <a:spLocks noGrp="1"/>
          </p:cNvSpPr>
          <p:nvPr>
            <p:ph type="sldNum" sz="quarter" idx="5"/>
          </p:nvPr>
        </p:nvSpPr>
        <p:spPr>
          <a:noFill/>
        </p:spPr>
        <p:txBody>
          <a:bodyPr/>
          <a:lstStyle/>
          <a:p>
            <a:fld id="{36500D76-1757-A44C-8421-A1DD67BFD8A2}" type="slidenum">
              <a:rPr lang="en-US"/>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62820" name="Slide Number Placeholder 3"/>
          <p:cNvSpPr>
            <a:spLocks noGrp="1"/>
          </p:cNvSpPr>
          <p:nvPr>
            <p:ph type="sldNum" sz="quarter" idx="5"/>
          </p:nvPr>
        </p:nvSpPr>
        <p:spPr>
          <a:noFill/>
        </p:spPr>
        <p:txBody>
          <a:bodyPr/>
          <a:lstStyle/>
          <a:p>
            <a:fld id="{C2220862-28EE-C446-A829-7DA546DB87E9}" type="slidenum">
              <a:rPr lang="en-US"/>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74084" name="Slide Number Placeholder 3"/>
          <p:cNvSpPr>
            <a:spLocks noGrp="1"/>
          </p:cNvSpPr>
          <p:nvPr>
            <p:ph type="sldNum" sz="quarter" idx="5"/>
          </p:nvPr>
        </p:nvSpPr>
        <p:spPr>
          <a:noFill/>
        </p:spPr>
        <p:txBody>
          <a:bodyPr/>
          <a:lstStyle/>
          <a:p>
            <a:fld id="{452463DD-91F6-B545-AB7C-4E83D9715F30}" type="slidenum">
              <a:rPr lang="en-US"/>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172036" name="Slide Number Placeholder 3"/>
          <p:cNvSpPr>
            <a:spLocks noGrp="1"/>
          </p:cNvSpPr>
          <p:nvPr>
            <p:ph type="sldNum" sz="quarter" idx="5"/>
          </p:nvPr>
        </p:nvSpPr>
        <p:spPr>
          <a:noFill/>
        </p:spPr>
        <p:txBody>
          <a:bodyPr/>
          <a:lstStyle/>
          <a:p>
            <a:fld id="{FB697EB4-8498-9748-86F4-1B9632C99E62}" type="slidenum">
              <a:rPr lang="en-US"/>
              <a:pPr/>
              <a:t>56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CD430-72E1-F44D-8B5B-D9353BF906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6C1F33-3A70-654B-9345-054853E72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AD9D4-DE30-5A4C-BE8C-8E5EC5E8117C}"/>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8454A907-F9AC-2948-B386-16C2AEFD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37AFF-82FA-3A4A-958D-9647F026BCA2}"/>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131096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712E-7021-794A-9ED1-81D2DC416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C26FA5-5583-3A48-84B5-89B6859B3C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6FA34-F0C6-FA45-A43D-7EFBB03E30D8}"/>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6D72EF22-B1E2-7345-A411-8ACFDF576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8368A-284F-A548-8E0D-A6F475276EC1}"/>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2370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35CD8-54D2-0E4A-B009-694631B352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53D193-3CF3-C14E-A739-F89A2A4FAC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E34C-5A0C-454E-94D9-4868FA6F3B20}"/>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E7B4D0B5-97E4-5E40-90CC-891A95377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936F3-54F5-7D47-94CE-BCF2DCEC3145}"/>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312407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F1DA-37EC-EE4E-8B56-27448D699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77158-90C2-0D4E-8DAC-AD026BD9D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C384B-AC5A-CE4E-953B-85297F5862A9}"/>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FBB7CEAF-9610-2342-9F5F-4ADF6E839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DC746-35A8-AA43-8016-621CA3CF9305}"/>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339049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57FF-B8BE-5345-B92D-BC72CE78C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EED55-FC1F-D143-9919-0868814A22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CD5A4-2922-7241-82F3-53ED5E9C8B02}"/>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0753B92F-2E29-5042-933F-F6E442735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E094D-666B-DD4F-9A4C-926795128EE5}"/>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35130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8A78-9D6F-D64C-AE87-E4E8A9636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20DE8-AB07-B342-BA0E-04F17B32A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7802C-623B-B348-8CE4-DAB158548F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DFC215-37C1-E643-ACB7-E9969D1DA858}"/>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6" name="Footer Placeholder 5">
            <a:extLst>
              <a:ext uri="{FF2B5EF4-FFF2-40B4-BE49-F238E27FC236}">
                <a16:creationId xmlns:a16="http://schemas.microsoft.com/office/drawing/2014/main" id="{DE7E96B9-8B98-4F49-B0F7-F212F97BE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6B2C4-B8E5-5949-A256-2BCD3B7D9C65}"/>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365037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17A3-C314-444D-9508-279686EC59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F8FCAF-332D-5941-80E9-C8B27515C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5FB81-4B5D-9D47-BFDB-E36E640111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C944D8-8D34-324A-A2F3-970D5B45E8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CCCE22-A541-384C-A963-4E70F166A6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A8B2EA-B851-2F4A-B582-5CD6083A9683}"/>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8" name="Footer Placeholder 7">
            <a:extLst>
              <a:ext uri="{FF2B5EF4-FFF2-40B4-BE49-F238E27FC236}">
                <a16:creationId xmlns:a16="http://schemas.microsoft.com/office/drawing/2014/main" id="{900E5BE4-8CA6-3549-90A2-A55CEE1BF1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925373-090B-B045-A521-6698FC512BFE}"/>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261568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7017-EDA9-DA46-8DDB-CB7CE0EF62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94D58-4DDB-A54A-B2FD-AE9C788B4C9E}"/>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4" name="Footer Placeholder 3">
            <a:extLst>
              <a:ext uri="{FF2B5EF4-FFF2-40B4-BE49-F238E27FC236}">
                <a16:creationId xmlns:a16="http://schemas.microsoft.com/office/drawing/2014/main" id="{C7342E19-E7D9-9F41-A0AD-6B32EA2FB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B2B4B-05FA-BC4F-BDED-0F57BD4A6AFF}"/>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248789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D585-6EC7-C041-BE9C-97E2337A52CB}"/>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3" name="Footer Placeholder 2">
            <a:extLst>
              <a:ext uri="{FF2B5EF4-FFF2-40B4-BE49-F238E27FC236}">
                <a16:creationId xmlns:a16="http://schemas.microsoft.com/office/drawing/2014/main" id="{E6A7AEC8-CC80-3441-B7B4-7A5217A3E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E20A8-1FAF-D747-8962-F4C88962649B}"/>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160821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0508-E346-8C4F-9A45-F13DDC7E2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D870B-F6C4-1A4D-BC3F-1600F5AB5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C2551-D3DD-D34C-BB63-2C5D4320F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8514A-C27E-0344-9AED-08C23BCC60CA}"/>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6" name="Footer Placeholder 5">
            <a:extLst>
              <a:ext uri="{FF2B5EF4-FFF2-40B4-BE49-F238E27FC236}">
                <a16:creationId xmlns:a16="http://schemas.microsoft.com/office/drawing/2014/main" id="{CD0DCAEC-FF87-024E-9AD9-6DD42F2C3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87892-B794-D54E-8597-C7146BBA3E45}"/>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26395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3F7F-4807-904F-A73E-6E7E33B34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72A5B-4F5E-BF47-8E19-318146298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613FD-F5F5-F140-B898-3425CB80B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61444-D0A3-304B-AB78-16F5DCEBA3BB}"/>
              </a:ext>
            </a:extLst>
          </p:cNvPr>
          <p:cNvSpPr>
            <a:spLocks noGrp="1"/>
          </p:cNvSpPr>
          <p:nvPr>
            <p:ph type="dt" sz="half" idx="10"/>
          </p:nvPr>
        </p:nvSpPr>
        <p:spPr/>
        <p:txBody>
          <a:bodyPr/>
          <a:lstStyle/>
          <a:p>
            <a:fld id="{E486D7DB-8274-B640-BA9B-E31566066851}" type="datetimeFigureOut">
              <a:rPr lang="en-US" smtClean="0"/>
              <a:t>5/4/22</a:t>
            </a:fld>
            <a:endParaRPr lang="en-US"/>
          </a:p>
        </p:txBody>
      </p:sp>
      <p:sp>
        <p:nvSpPr>
          <p:cNvPr id="6" name="Footer Placeholder 5">
            <a:extLst>
              <a:ext uri="{FF2B5EF4-FFF2-40B4-BE49-F238E27FC236}">
                <a16:creationId xmlns:a16="http://schemas.microsoft.com/office/drawing/2014/main" id="{8D5C8BFE-05B7-3E4C-9970-CFC2FE76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60041-2426-844A-AC1F-B71C70F1ACB2}"/>
              </a:ext>
            </a:extLst>
          </p:cNvPr>
          <p:cNvSpPr>
            <a:spLocks noGrp="1"/>
          </p:cNvSpPr>
          <p:nvPr>
            <p:ph type="sldNum" sz="quarter" idx="12"/>
          </p:nvPr>
        </p:nvSpPr>
        <p:spPr/>
        <p:txBody>
          <a:bodyPr/>
          <a:lstStyle/>
          <a:p>
            <a:fld id="{B736C150-6F0F-C945-89D2-3193B7625D8A}" type="slidenum">
              <a:rPr lang="en-US" smtClean="0"/>
              <a:t>‹#›</a:t>
            </a:fld>
            <a:endParaRPr lang="en-US"/>
          </a:p>
        </p:txBody>
      </p:sp>
    </p:spTree>
    <p:extLst>
      <p:ext uri="{BB962C8B-B14F-4D97-AF65-F5344CB8AC3E}">
        <p14:creationId xmlns:p14="http://schemas.microsoft.com/office/powerpoint/2010/main" val="15500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6AB9D-F66D-8642-A5BE-73049D5A8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91BD1-A43E-384D-8B96-6295B23E8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0CDB-2156-8444-9127-8D0D9234F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6D7DB-8274-B640-BA9B-E31566066851}" type="datetimeFigureOut">
              <a:rPr lang="en-US" smtClean="0"/>
              <a:t>5/4/22</a:t>
            </a:fld>
            <a:endParaRPr lang="en-US"/>
          </a:p>
        </p:txBody>
      </p:sp>
      <p:sp>
        <p:nvSpPr>
          <p:cNvPr id="5" name="Footer Placeholder 4">
            <a:extLst>
              <a:ext uri="{FF2B5EF4-FFF2-40B4-BE49-F238E27FC236}">
                <a16:creationId xmlns:a16="http://schemas.microsoft.com/office/drawing/2014/main" id="{CE95360C-E377-D144-914D-6833B8ED8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241ED1-1805-D64A-8197-CB87974380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6C150-6F0F-C945-89D2-3193B7625D8A}" type="slidenum">
              <a:rPr lang="en-US" smtClean="0"/>
              <a:t>‹#›</a:t>
            </a:fld>
            <a:endParaRPr lang="en-US"/>
          </a:p>
        </p:txBody>
      </p:sp>
    </p:spTree>
    <p:extLst>
      <p:ext uri="{BB962C8B-B14F-4D97-AF65-F5344CB8AC3E}">
        <p14:creationId xmlns:p14="http://schemas.microsoft.com/office/powerpoint/2010/main" val="804740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000" b="1" kern="1200" dirty="0">
                <a:solidFill>
                  <a:srgbClr val="FFC000"/>
                </a:solidFill>
                <a:latin typeface="Monotype Corsiva" panose="03010101010201010101" pitchFamily="66" charset="0"/>
              </a:rPr>
              <a:t>Holly K. Shaw, PhD, RN</a:t>
            </a:r>
            <a:br>
              <a:rPr lang="en-US" sz="2000" b="1" kern="1200" dirty="0">
                <a:solidFill>
                  <a:srgbClr val="FFC000"/>
                </a:solidFill>
                <a:latin typeface="+mj-lt"/>
                <a:ea typeface="+mj-ea"/>
                <a:cs typeface="+mj-cs"/>
              </a:rPr>
            </a:br>
            <a:r>
              <a:rPr lang="en-US" sz="1400" b="1" kern="1200" dirty="0">
                <a:solidFill>
                  <a:srgbClr val="FFC000"/>
                </a:solidFill>
                <a:latin typeface="+mj-lt"/>
                <a:ea typeface="+mj-ea"/>
                <a:cs typeface="+mj-cs"/>
              </a:rPr>
              <a:t>May 5, 2022</a:t>
            </a:r>
          </a:p>
        </p:txBody>
      </p:sp>
      <p:pic>
        <p:nvPicPr>
          <p:cNvPr id="2050" name="Picture 2">
            <a:extLst>
              <a:ext uri="{FF2B5EF4-FFF2-40B4-BE49-F238E27FC236}">
                <a16:creationId xmlns:a16="http://schemas.microsoft.com/office/drawing/2014/main" id="{AF63D495-01D2-1B49-AA6B-726FFE17E9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69304" y="643466"/>
            <a:ext cx="5596724"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7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5026" name="Picture 2" descr="IMG_0027"/>
          <p:cNvPicPr>
            <a:picLocks noChangeAspect="1" noChangeArrowheads="1"/>
          </p:cNvPicPr>
          <p:nvPr/>
        </p:nvPicPr>
        <p:blipFill rotWithShape="1">
          <a:blip r:embed="rId2"/>
          <a:srcRect b="20147"/>
          <a:stretch/>
        </p:blipFill>
        <p:spPr bwMode="auto">
          <a:xfrm>
            <a:off x="457200" y="457200"/>
            <a:ext cx="11277600" cy="59436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a:extLst>
              <a:ext uri="{FF2B5EF4-FFF2-40B4-BE49-F238E27FC236}">
                <a16:creationId xmlns:a16="http://schemas.microsoft.com/office/drawing/2014/main" id="{16366243-9C50-CD4D-80B3-BDCE18FECA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0600" y="993733"/>
            <a:ext cx="10134600" cy="481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82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a:extLst>
              <a:ext uri="{FF2B5EF4-FFF2-40B4-BE49-F238E27FC236}">
                <a16:creationId xmlns:a16="http://schemas.microsoft.com/office/drawing/2014/main" id="{607C62F5-DFE3-F94C-BC4E-19C1CC51B2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90132" y="643467"/>
            <a:ext cx="721173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86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8E08-C5EC-6A46-A336-C4B3E693984D}"/>
              </a:ext>
            </a:extLst>
          </p:cNvPr>
          <p:cNvSpPr>
            <a:spLocks noGrp="1"/>
          </p:cNvSpPr>
          <p:nvPr>
            <p:ph type="title"/>
          </p:nvPr>
        </p:nvSpPr>
        <p:spPr>
          <a:xfrm>
            <a:off x="6234330" y="803325"/>
            <a:ext cx="5314536" cy="2136645"/>
          </a:xfrm>
        </p:spPr>
        <p:txBody>
          <a:bodyPr>
            <a:noAutofit/>
          </a:bodyPr>
          <a:lstStyle/>
          <a:p>
            <a:pPr algn="ctr"/>
            <a:r>
              <a:rPr lang="en-US" sz="4000" b="1" dirty="0"/>
              <a:t>Most Vulnerable Targets of racial, religious, ethnic, violence and Hate Crimes</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22" name="Picture 2">
            <a:extLst>
              <a:ext uri="{FF2B5EF4-FFF2-40B4-BE49-F238E27FC236}">
                <a16:creationId xmlns:a16="http://schemas.microsoft.com/office/drawing/2014/main" id="{40EB69BC-D678-9F45-91C9-815E86283C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67" b="-1"/>
          <a:stretch/>
        </p:blipFill>
        <p:spPr bwMode="auto">
          <a:xfrm>
            <a:off x="83680" y="183330"/>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92456C0-61FF-D34F-B08C-08D91F327BB8}"/>
              </a:ext>
            </a:extLst>
          </p:cNvPr>
          <p:cNvSpPr>
            <a:spLocks noGrp="1"/>
          </p:cNvSpPr>
          <p:nvPr>
            <p:ph idx="1"/>
          </p:nvPr>
        </p:nvSpPr>
        <p:spPr>
          <a:xfrm>
            <a:off x="6234329" y="2279018"/>
            <a:ext cx="5314543" cy="3375920"/>
          </a:xfrm>
        </p:spPr>
        <p:txBody>
          <a:bodyPr anchor="t">
            <a:normAutofit/>
          </a:bodyPr>
          <a:lstStyle/>
          <a:p>
            <a:pPr algn="ctr"/>
            <a:endParaRPr lang="en-US" sz="1800" dirty="0"/>
          </a:p>
          <a:p>
            <a:pPr algn="ctr"/>
            <a:endParaRPr lang="en-US" sz="1800" dirty="0"/>
          </a:p>
          <a:p>
            <a:pPr algn="ctr"/>
            <a:r>
              <a:rPr lang="en-US" sz="1800" dirty="0"/>
              <a:t>Sikh</a:t>
            </a:r>
          </a:p>
          <a:p>
            <a:pPr algn="ctr"/>
            <a:r>
              <a:rPr lang="en-US" sz="1800" dirty="0"/>
              <a:t>Muslims</a:t>
            </a:r>
          </a:p>
          <a:p>
            <a:pPr algn="ctr"/>
            <a:r>
              <a:rPr lang="en-US" sz="1800" dirty="0"/>
              <a:t>Jews</a:t>
            </a:r>
          </a:p>
          <a:p>
            <a:pPr algn="ctr"/>
            <a:r>
              <a:rPr lang="en-US" sz="1800" dirty="0"/>
              <a:t>Asians</a:t>
            </a:r>
          </a:p>
          <a:p>
            <a:pPr algn="ctr"/>
            <a:r>
              <a:rPr lang="en-US" sz="1800" dirty="0"/>
              <a:t>African Americans</a:t>
            </a:r>
          </a:p>
          <a:p>
            <a:pPr algn="ctr"/>
            <a:r>
              <a:rPr lang="en-US" sz="1800" dirty="0"/>
              <a:t>Blacks</a:t>
            </a:r>
          </a:p>
          <a:p>
            <a:pPr algn="ctr"/>
            <a:r>
              <a:rPr lang="en-US" sz="1800" dirty="0"/>
              <a:t>Albinos</a:t>
            </a:r>
          </a:p>
          <a:p>
            <a:pPr algn="ctr"/>
            <a:endParaRPr lang="en-US" sz="1800" dirty="0"/>
          </a:p>
        </p:txBody>
      </p:sp>
    </p:spTree>
    <p:extLst>
      <p:ext uri="{BB962C8B-B14F-4D97-AF65-F5344CB8AC3E}">
        <p14:creationId xmlns:p14="http://schemas.microsoft.com/office/powerpoint/2010/main" val="49698848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7DC14DB-B8F9-4B8E-BB6F-1CC0293C9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8C5EC73-3999-4CE9-A304-0A33B4311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0E6A83C3-BA7D-4CBA-A2E7-50C0E2B2E2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id="{B22DD1AD-3D39-4D27-8BA1-6C6062398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6DE2126-4AB0-44F0-9342-B50B62BB9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B399521-D730-411C-B2EB-A69E2241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132EAE3-B995-462C-B03C-268953779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AB6F4900-344B-470B-AF00-BE078361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210FE49-EC39-4DDD-B4FB-C812E2FF6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7B15D645-CAC7-46F1-BA18-D731D089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FDF268E0-ACCF-492F-8275-1F0AA256B3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6" name="Straight Connector 85">
              <a:extLst>
                <a:ext uri="{FF2B5EF4-FFF2-40B4-BE49-F238E27FC236}">
                  <a16:creationId xmlns:a16="http://schemas.microsoft.com/office/drawing/2014/main" id="{B11B9E42-44B3-4EBD-8F71-13C6ED340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3748F2-877D-4C3C-8AEB-59CC1F705C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39D52DA-0AA6-474D-966F-FB4C5F5B5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D800825-8618-4241-8589-CB2AE17CF7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C953D31-C1A7-4FC4-8CDF-85E2F34A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10F141FE-87E1-4A1E-97A5-B072042E0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4" name="Straight Connector 93">
              <a:extLst>
                <a:ext uri="{FF2B5EF4-FFF2-40B4-BE49-F238E27FC236}">
                  <a16:creationId xmlns:a16="http://schemas.microsoft.com/office/drawing/2014/main" id="{4523F37A-A07A-4CAC-AFC1-3FA4FD4BFC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88A387D-82C8-40B7-BADA-6BDBD9B3B1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EB29A9F-593B-416C-AC64-DE56AE976C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4A393C6-4F1D-4472-A646-B2BADD561C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AB22AC8-4352-6C40-A35A-76E447AFB8F9}"/>
              </a:ext>
            </a:extLst>
          </p:cNvPr>
          <p:cNvSpPr>
            <a:spLocks noGrp="1"/>
          </p:cNvSpPr>
          <p:nvPr>
            <p:ph type="title"/>
          </p:nvPr>
        </p:nvSpPr>
        <p:spPr>
          <a:xfrm>
            <a:off x="630936" y="630935"/>
            <a:ext cx="4441996" cy="5509815"/>
          </a:xfrm>
          <a:noFill/>
        </p:spPr>
        <p:txBody>
          <a:bodyPr anchor="t">
            <a:normAutofit/>
          </a:bodyPr>
          <a:lstStyle/>
          <a:p>
            <a:pPr algn="ctr"/>
            <a:r>
              <a:rPr lang="en-US" sz="4800" b="1" dirty="0">
                <a:solidFill>
                  <a:schemeClr val="bg1"/>
                </a:solidFill>
              </a:rPr>
              <a:t>LGBTQ+</a:t>
            </a:r>
            <a:r>
              <a:rPr lang="en-US" sz="4800" dirty="0">
                <a:solidFill>
                  <a:schemeClr val="bg1"/>
                </a:solidFill>
              </a:rPr>
              <a:t> Seniors:</a:t>
            </a:r>
            <a:br>
              <a:rPr lang="en-US" sz="4800" dirty="0">
                <a:solidFill>
                  <a:schemeClr val="bg1"/>
                </a:solidFill>
              </a:rPr>
            </a:br>
            <a:r>
              <a:rPr lang="en-US" sz="4800" dirty="0">
                <a:solidFill>
                  <a:schemeClr val="bg1"/>
                </a:solidFill>
              </a:rPr>
              <a:t>In US, Baby Boomers first “out” gen of older. By 2030 number will double</a:t>
            </a:r>
          </a:p>
        </p:txBody>
      </p:sp>
      <p:sp>
        <p:nvSpPr>
          <p:cNvPr id="3" name="Content Placeholder 2">
            <a:extLst>
              <a:ext uri="{FF2B5EF4-FFF2-40B4-BE49-F238E27FC236}">
                <a16:creationId xmlns:a16="http://schemas.microsoft.com/office/drawing/2014/main" id="{26D4A9D2-AF83-D648-8865-0E2E2E1BC8A7}"/>
              </a:ext>
            </a:extLst>
          </p:cNvPr>
          <p:cNvSpPr>
            <a:spLocks noGrp="1"/>
          </p:cNvSpPr>
          <p:nvPr>
            <p:ph idx="1"/>
          </p:nvPr>
        </p:nvSpPr>
        <p:spPr>
          <a:xfrm>
            <a:off x="5486080" y="630936"/>
            <a:ext cx="5392686" cy="2321430"/>
          </a:xfrm>
          <a:noFill/>
        </p:spPr>
        <p:txBody>
          <a:bodyPr anchor="t">
            <a:normAutofit fontScale="62500" lnSpcReduction="20000"/>
          </a:bodyPr>
          <a:lstStyle/>
          <a:p>
            <a:r>
              <a:rPr lang="en-US" sz="2600" b="1" dirty="0">
                <a:solidFill>
                  <a:schemeClr val="bg1"/>
                </a:solidFill>
              </a:rPr>
              <a:t>More likely to rely on friends than biological family</a:t>
            </a:r>
          </a:p>
          <a:p>
            <a:r>
              <a:rPr lang="en-US" sz="2600" b="1" dirty="0">
                <a:solidFill>
                  <a:schemeClr val="bg1"/>
                </a:solidFill>
              </a:rPr>
              <a:t>More likely to live alone; less likely to have children</a:t>
            </a:r>
          </a:p>
          <a:p>
            <a:r>
              <a:rPr lang="en-US" sz="2600" b="1" dirty="0">
                <a:solidFill>
                  <a:schemeClr val="bg1"/>
                </a:solidFill>
              </a:rPr>
              <a:t>9oo million, roughly size of NJ</a:t>
            </a:r>
          </a:p>
          <a:p>
            <a:r>
              <a:rPr lang="en-US" sz="2600" b="1" dirty="0">
                <a:solidFill>
                  <a:schemeClr val="bg1"/>
                </a:solidFill>
              </a:rPr>
              <a:t>2009 nearly 50% Senior Centers not welcome LGBT</a:t>
            </a:r>
          </a:p>
          <a:p>
            <a:r>
              <a:rPr lang="en-US" sz="2600" b="1" dirty="0">
                <a:solidFill>
                  <a:schemeClr val="bg1"/>
                </a:solidFill>
              </a:rPr>
              <a:t>Receive substandard medical care, provider discrimination</a:t>
            </a:r>
          </a:p>
          <a:p>
            <a:r>
              <a:rPr lang="en-US" sz="2600" b="1" dirty="0">
                <a:solidFill>
                  <a:schemeClr val="bg1"/>
                </a:solidFill>
              </a:rPr>
              <a:t>Violence ongoing issue: bullying, harassment, domestic violence, physical violence, murder</a:t>
            </a:r>
          </a:p>
          <a:p>
            <a:r>
              <a:rPr lang="en-US" sz="2600" b="1" dirty="0"/>
              <a:t>vi</a:t>
            </a: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pic>
        <p:nvPicPr>
          <p:cNvPr id="15362" name="Picture 2">
            <a:extLst>
              <a:ext uri="{FF2B5EF4-FFF2-40B4-BE49-F238E27FC236}">
                <a16:creationId xmlns:a16="http://schemas.microsoft.com/office/drawing/2014/main" id="{5001F95A-206F-3442-84E3-0CC0A087AC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4540"/>
          <a:stretch/>
        </p:blipFill>
        <p:spPr bwMode="auto">
          <a:xfrm>
            <a:off x="5484076" y="3100430"/>
            <a:ext cx="5392686" cy="3080875"/>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1DEFE96C-DE59-49FD-8B48-A1D4B2CAEB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44605" y="3250370"/>
            <a:ext cx="304800" cy="429768"/>
            <a:chOff x="215328" y="-46937"/>
            <a:chExt cx="304800" cy="2773841"/>
          </a:xfrm>
        </p:grpSpPr>
        <p:cxnSp>
          <p:nvCxnSpPr>
            <p:cNvPr id="100" name="Straight Connector 99">
              <a:extLst>
                <a:ext uri="{FF2B5EF4-FFF2-40B4-BE49-F238E27FC236}">
                  <a16:creationId xmlns:a16="http://schemas.microsoft.com/office/drawing/2014/main" id="{380EB62E-9341-48A0-BC32-C52276342B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9F09EAA-C427-4ABD-ACD8-F393FFB0CC1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4D722E9-BD13-423B-B577-22439E6BCD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39068CE-0CDA-417E-8994-2AF1D0982C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1684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2530" name="Picture 2" descr="scan0001"/>
          <p:cNvPicPr>
            <a:picLocks noChangeAspect="1" noChangeArrowheads="1"/>
          </p:cNvPicPr>
          <p:nvPr/>
        </p:nvPicPr>
        <p:blipFill>
          <a:blip r:embed="rId2"/>
          <a:stretch>
            <a:fillRect/>
          </a:stretch>
        </p:blipFill>
        <p:spPr bwMode="auto">
          <a:xfrm>
            <a:off x="1982524" y="457200"/>
            <a:ext cx="8226952" cy="5943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3A5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33BF83-AAF0-404D-9063-482DBE96555E}"/>
              </a:ext>
            </a:extLst>
          </p:cNvPr>
          <p:cNvSpPr>
            <a:spLocks noGrp="1"/>
          </p:cNvSpPr>
          <p:nvPr>
            <p:ph type="title"/>
          </p:nvPr>
        </p:nvSpPr>
        <p:spPr>
          <a:xfrm>
            <a:off x="524256" y="491260"/>
            <a:ext cx="6594189" cy="1625210"/>
          </a:xfrm>
        </p:spPr>
        <p:txBody>
          <a:bodyPr>
            <a:normAutofit/>
          </a:bodyPr>
          <a:lstStyle/>
          <a:p>
            <a:r>
              <a:rPr lang="en-US" b="1">
                <a:solidFill>
                  <a:srgbClr val="FFFFFF"/>
                </a:solidFill>
              </a:rPr>
              <a:t>Global Pandemic</a:t>
            </a:r>
          </a:p>
        </p:txBody>
      </p:sp>
      <p:pic>
        <p:nvPicPr>
          <p:cNvPr id="4" name="Picture 3">
            <a:extLst>
              <a:ext uri="{FF2B5EF4-FFF2-40B4-BE49-F238E27FC236}">
                <a16:creationId xmlns:a16="http://schemas.microsoft.com/office/drawing/2014/main" id="{D62277CA-62A9-8B49-9AEE-5CF9E6CB795E}"/>
              </a:ext>
            </a:extLst>
          </p:cNvPr>
          <p:cNvPicPr>
            <a:picLocks noChangeAspect="1"/>
          </p:cNvPicPr>
          <p:nvPr/>
        </p:nvPicPr>
        <p:blipFill rotWithShape="1">
          <a:blip r:embed="rId2"/>
          <a:srcRect t="13870" r="1" b="13871"/>
          <a:stretch/>
        </p:blipFill>
        <p:spPr>
          <a:xfrm>
            <a:off x="327547" y="2454903"/>
            <a:ext cx="7058306" cy="4080254"/>
          </a:xfrm>
          <a:prstGeom prst="rect">
            <a:avLst/>
          </a:prstGeom>
        </p:spPr>
      </p:pic>
      <p:sp>
        <p:nvSpPr>
          <p:cNvPr id="21"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89F4EC9-92D8-7E4C-9FC9-0DAA8F241C45}"/>
              </a:ext>
            </a:extLst>
          </p:cNvPr>
          <p:cNvSpPr>
            <a:spLocks noGrp="1"/>
          </p:cNvSpPr>
          <p:nvPr>
            <p:ph type="body" idx="1"/>
          </p:nvPr>
        </p:nvSpPr>
        <p:spPr>
          <a:xfrm>
            <a:off x="8029319" y="917725"/>
            <a:ext cx="3424739" cy="4852362"/>
          </a:xfrm>
        </p:spPr>
        <p:txBody>
          <a:bodyPr anchor="ctr">
            <a:normAutofit/>
          </a:bodyPr>
          <a:lstStyle/>
          <a:p>
            <a:pPr marL="0" indent="0">
              <a:buNone/>
            </a:pPr>
            <a:r>
              <a:rPr lang="en-US" sz="2000">
                <a:solidFill>
                  <a:srgbClr val="FFFFFF"/>
                </a:solidFill>
              </a:rPr>
              <a:t>Same Turbulent Sea</a:t>
            </a:r>
          </a:p>
          <a:p>
            <a:pPr marL="0" indent="0">
              <a:buNone/>
            </a:pPr>
            <a:r>
              <a:rPr lang="en-US" sz="2000">
                <a:solidFill>
                  <a:srgbClr val="FFFFFF"/>
                </a:solidFill>
              </a:rPr>
              <a:t>But not the Same Boat</a:t>
            </a:r>
          </a:p>
        </p:txBody>
      </p:sp>
    </p:spTree>
    <p:extLst>
      <p:ext uri="{BB962C8B-B14F-4D97-AF65-F5344CB8AC3E}">
        <p14:creationId xmlns:p14="http://schemas.microsoft.com/office/powerpoint/2010/main" val="270329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186" name="Rectangle 2"/>
          <p:cNvSpPr>
            <a:spLocks noGrp="1" noChangeArrowheads="1"/>
          </p:cNvSpPr>
          <p:nvPr>
            <p:ph type="title"/>
          </p:nvPr>
        </p:nvSpPr>
        <p:spPr>
          <a:xfrm>
            <a:off x="524741" y="620392"/>
            <a:ext cx="3808268" cy="5504688"/>
          </a:xfrm>
        </p:spPr>
        <p:txBody>
          <a:bodyPr>
            <a:normAutofit/>
          </a:bodyPr>
          <a:lstStyle/>
          <a:p>
            <a:r>
              <a:rPr lang="en-US" sz="6000" b="1">
                <a:solidFill>
                  <a:schemeClr val="bg1"/>
                </a:solidFill>
                <a:latin typeface="Monotype Corsiva" pitchFamily="66" charset="0"/>
              </a:rPr>
              <a:t>Exposure to Human Suffering</a:t>
            </a:r>
          </a:p>
        </p:txBody>
      </p:sp>
      <p:graphicFrame>
        <p:nvGraphicFramePr>
          <p:cNvPr id="605189" name="Rectangle 3">
            <a:extLst>
              <a:ext uri="{FF2B5EF4-FFF2-40B4-BE49-F238E27FC236}">
                <a16:creationId xmlns:a16="http://schemas.microsoft.com/office/drawing/2014/main" id="{AE7F721E-826B-1F82-E762-4A61EC6E8762}"/>
              </a:ext>
            </a:extLst>
          </p:cNvPr>
          <p:cNvGraphicFramePr/>
          <p:nvPr>
            <p:extLst>
              <p:ext uri="{D42A27DB-BD31-4B8C-83A1-F6EECF244321}">
                <p14:modId xmlns:p14="http://schemas.microsoft.com/office/powerpoint/2010/main" val="419905663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8749" name="Group 144">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6"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750"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1" name="Graphic 70" descr="Brain in head">
            <a:extLst>
              <a:ext uri="{FF2B5EF4-FFF2-40B4-BE49-F238E27FC236}">
                <a16:creationId xmlns:a16="http://schemas.microsoft.com/office/drawing/2014/main" id="{77237D26-BF4E-B509-9DF5-6663794094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5030" y="1065276"/>
            <a:ext cx="4727448" cy="4727448"/>
          </a:xfrm>
          <a:prstGeom prst="rect">
            <a:avLst/>
          </a:prstGeom>
        </p:spPr>
      </p:pic>
      <p:grpSp>
        <p:nvGrpSpPr>
          <p:cNvPr id="628751" name="Group 14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0" name="Freeform: Shape 14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2" name="Freeform: Shape 15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3" name="Freeform: Shape 15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4" name="Freeform: Shape 15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5" name="Freeform: Shape 15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6" name="Freeform: Shape 15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8757" name="Freeform: Shape 15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628738" name="Rectangle 2"/>
          <p:cNvSpPr>
            <a:spLocks noGrp="1" noChangeArrowheads="1"/>
          </p:cNvSpPr>
          <p:nvPr>
            <p:ph type="title"/>
          </p:nvPr>
        </p:nvSpPr>
        <p:spPr>
          <a:xfrm>
            <a:off x="786384" y="841249"/>
            <a:ext cx="5692953" cy="2587131"/>
          </a:xfrm>
        </p:spPr>
        <p:txBody>
          <a:bodyPr anchor="b">
            <a:normAutofit/>
          </a:bodyPr>
          <a:lstStyle/>
          <a:p>
            <a:r>
              <a:rPr lang="en-US" sz="4800" b="1">
                <a:solidFill>
                  <a:schemeClr val="bg1"/>
                </a:solidFill>
                <a:latin typeface="Comic Sans MS" pitchFamily="66" charset="0"/>
              </a:rPr>
              <a:t>Trauma &amp; Loss</a:t>
            </a:r>
            <a:endParaRPr lang="en-US" sz="4800" b="1">
              <a:solidFill>
                <a:schemeClr val="bg1"/>
              </a:solidFill>
            </a:endParaRPr>
          </a:p>
        </p:txBody>
      </p:sp>
      <p:sp>
        <p:nvSpPr>
          <p:cNvPr id="628739" name="Rectangle 3"/>
          <p:cNvSpPr>
            <a:spLocks noGrp="1" noChangeArrowheads="1"/>
          </p:cNvSpPr>
          <p:nvPr>
            <p:ph idx="1"/>
          </p:nvPr>
        </p:nvSpPr>
        <p:spPr>
          <a:xfrm>
            <a:off x="786383" y="3566810"/>
            <a:ext cx="5692953" cy="2651110"/>
          </a:xfrm>
        </p:spPr>
        <p:txBody>
          <a:bodyPr anchor="ctr">
            <a:normAutofit/>
          </a:bodyPr>
          <a:lstStyle/>
          <a:p>
            <a:pPr marL="0" indent="0">
              <a:buNone/>
            </a:pPr>
            <a:r>
              <a:rPr lang="en-US" sz="1800" b="1" dirty="0">
                <a:solidFill>
                  <a:schemeClr val="tx2"/>
                </a:solidFill>
                <a:latin typeface="Comic Sans MS" pitchFamily="66" charset="0"/>
              </a:rPr>
              <a:t>Trauma:</a:t>
            </a:r>
          </a:p>
          <a:p>
            <a:r>
              <a:rPr lang="en-US" sz="1800" b="1" dirty="0">
                <a:solidFill>
                  <a:schemeClr val="tx2"/>
                </a:solidFill>
                <a:latin typeface="Comic Sans MS" pitchFamily="66" charset="0"/>
              </a:rPr>
              <a:t> Autonomic nervous system Neurobiological Response</a:t>
            </a:r>
          </a:p>
          <a:p>
            <a:r>
              <a:rPr lang="en-US" sz="1800" b="1" dirty="0">
                <a:solidFill>
                  <a:schemeClr val="tx2"/>
                </a:solidFill>
                <a:latin typeface="Comic Sans MS" pitchFamily="66" charset="0"/>
              </a:rPr>
              <a:t>Intrusive stimuli/Avoid re-exposure</a:t>
            </a:r>
          </a:p>
          <a:p>
            <a:pPr marL="0" indent="0">
              <a:buNone/>
            </a:pPr>
            <a:r>
              <a:rPr lang="en-US" sz="1800" b="1" dirty="0">
                <a:solidFill>
                  <a:schemeClr val="tx2"/>
                </a:solidFill>
                <a:latin typeface="Comic Sans MS" pitchFamily="66" charset="0"/>
              </a:rPr>
              <a:t>Loss:</a:t>
            </a:r>
          </a:p>
          <a:p>
            <a:r>
              <a:rPr lang="en-US" sz="1800" b="1" dirty="0">
                <a:solidFill>
                  <a:schemeClr val="tx2"/>
                </a:solidFill>
                <a:latin typeface="Comic Sans MS" pitchFamily="66" charset="0"/>
              </a:rPr>
              <a:t>Recollection; reminiscing</a:t>
            </a:r>
          </a:p>
          <a:p>
            <a:r>
              <a:rPr lang="en-US" sz="1800" b="1" dirty="0">
                <a:solidFill>
                  <a:schemeClr val="tx2"/>
                </a:solidFill>
                <a:latin typeface="Comic Sans MS" pitchFamily="66" charset="0"/>
              </a:rPr>
              <a:t> Enduring connections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1810" name="Picture 2" descr="004"/>
          <p:cNvPicPr>
            <a:picLocks noChangeAspect="1" noChangeArrowheads="1"/>
          </p:cNvPicPr>
          <p:nvPr/>
        </p:nvPicPr>
        <p:blipFill>
          <a:blip r:embed="rId2"/>
          <a:stretch>
            <a:fillRect/>
          </a:stretch>
        </p:blipFill>
        <p:spPr bwMode="auto">
          <a:xfrm>
            <a:off x="3807714" y="457200"/>
            <a:ext cx="4576572" cy="5943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30" name="Freeform: Shape 2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1" name="Freeform: Shape 3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3" name="Freeform: Shape 32">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B31C9-6F75-7646-A4AD-72B278F11E39}"/>
              </a:ext>
            </a:extLst>
          </p:cNvPr>
          <p:cNvSpPr>
            <a:spLocks noGrp="1"/>
          </p:cNvSpPr>
          <p:nvPr>
            <p:ph type="title"/>
          </p:nvPr>
        </p:nvSpPr>
        <p:spPr>
          <a:xfrm>
            <a:off x="2242409" y="895483"/>
            <a:ext cx="5786232" cy="3011190"/>
          </a:xfrm>
        </p:spPr>
        <p:txBody>
          <a:bodyPr vert="horz" lIns="91440" tIns="45720" rIns="91440" bIns="45720" rtlCol="0" anchor="b">
            <a:normAutofit/>
          </a:bodyPr>
          <a:lstStyle/>
          <a:p>
            <a:pPr algn="ctr"/>
            <a:r>
              <a:rPr lang="en-US" sz="5400" kern="1200" dirty="0">
                <a:solidFill>
                  <a:srgbClr val="92D050"/>
                </a:solidFill>
                <a:latin typeface="+mj-lt"/>
                <a:ea typeface="+mj-ea"/>
                <a:cs typeface="+mj-cs"/>
              </a:rPr>
              <a:t>Mental Health and Aging</a:t>
            </a:r>
          </a:p>
        </p:txBody>
      </p:sp>
      <p:sp>
        <p:nvSpPr>
          <p:cNvPr id="3" name="Content Placeholder 2">
            <a:extLst>
              <a:ext uri="{FF2B5EF4-FFF2-40B4-BE49-F238E27FC236}">
                <a16:creationId xmlns:a16="http://schemas.microsoft.com/office/drawing/2014/main" id="{E93A9D45-3774-C44C-B9C9-3D0484DF2695}"/>
              </a:ext>
            </a:extLst>
          </p:cNvPr>
          <p:cNvSpPr>
            <a:spLocks noGrp="1"/>
          </p:cNvSpPr>
          <p:nvPr>
            <p:ph idx="1"/>
          </p:nvPr>
        </p:nvSpPr>
        <p:spPr>
          <a:xfrm>
            <a:off x="2466270" y="4142096"/>
            <a:ext cx="5338511" cy="1055142"/>
          </a:xfrm>
        </p:spPr>
        <p:txBody>
          <a:bodyPr vert="horz" lIns="91440" tIns="45720" rIns="91440" bIns="45720" rtlCol="0">
            <a:normAutofit/>
          </a:bodyPr>
          <a:lstStyle/>
          <a:p>
            <a:pPr marL="0" indent="0" algn="ctr">
              <a:buNone/>
            </a:pPr>
            <a:r>
              <a:rPr lang="en-US" sz="3200" kern="1200" dirty="0">
                <a:solidFill>
                  <a:srgbClr val="FFC000"/>
                </a:solidFill>
                <a:latin typeface="+mn-lt"/>
                <a:ea typeface="+mn-ea"/>
                <a:cs typeface="+mn-cs"/>
              </a:rPr>
              <a:t>Global Perspectives</a:t>
            </a:r>
          </a:p>
        </p:txBody>
      </p:sp>
      <p:sp>
        <p:nvSpPr>
          <p:cNvPr id="39"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0" name="Oval 4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Shape 53">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Freeform: Shape 55">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5055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78" name="Straight Connector 77">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4" name="Oval 83">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4" name="Straight Connector 93">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9" name="Rectangle 98">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2" name="Straight Connector 101">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55362" name="Rectangle 2"/>
          <p:cNvSpPr>
            <a:spLocks noGrp="1" noChangeArrowheads="1"/>
          </p:cNvSpPr>
          <p:nvPr>
            <p:ph type="title"/>
          </p:nvPr>
        </p:nvSpPr>
        <p:spPr>
          <a:xfrm>
            <a:off x="630936" y="495992"/>
            <a:ext cx="4195140" cy="5638831"/>
          </a:xfrm>
          <a:noFill/>
        </p:spPr>
        <p:txBody>
          <a:bodyPr anchor="ctr">
            <a:normAutofit/>
          </a:bodyPr>
          <a:lstStyle/>
          <a:p>
            <a:r>
              <a:rPr lang="en-US" sz="4800" b="1" dirty="0">
                <a:latin typeface="Gill Sans Ultra Bold" panose="020B0A02020104020203" pitchFamily="34" charset="77"/>
              </a:rPr>
              <a:t>Traumatic Grief</a:t>
            </a:r>
          </a:p>
        </p:txBody>
      </p:sp>
      <p:graphicFrame>
        <p:nvGraphicFramePr>
          <p:cNvPr id="655365" name="Rectangle 3">
            <a:extLst>
              <a:ext uri="{FF2B5EF4-FFF2-40B4-BE49-F238E27FC236}">
                <a16:creationId xmlns:a16="http://schemas.microsoft.com/office/drawing/2014/main" id="{F63767AA-A475-E503-8EEF-086D1B7A9D12}"/>
              </a:ext>
            </a:extLst>
          </p:cNvPr>
          <p:cNvGraphicFramePr/>
          <p:nvPr>
            <p:extLst>
              <p:ext uri="{D42A27DB-BD31-4B8C-83A1-F6EECF244321}">
                <p14:modId xmlns:p14="http://schemas.microsoft.com/office/powerpoint/2010/main" val="262236011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a:extLst>
              <a:ext uri="{FF2B5EF4-FFF2-40B4-BE49-F238E27FC236}">
                <a16:creationId xmlns:a16="http://schemas.microsoft.com/office/drawing/2014/main" id="{CAF50EC9-32B7-4843-A50C-C0CA1F9F9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0098"/>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29702" name="Content Placeholder 29701">
            <a:extLst>
              <a:ext uri="{FF2B5EF4-FFF2-40B4-BE49-F238E27FC236}">
                <a16:creationId xmlns:a16="http://schemas.microsoft.com/office/drawing/2014/main" id="{34A0CD4E-3774-B5B7-5CB6-2E575478531B}"/>
              </a:ext>
            </a:extLst>
          </p:cNvPr>
          <p:cNvSpPr>
            <a:spLocks noGrp="1"/>
          </p:cNvSpPr>
          <p:nvPr>
            <p:ph idx="1"/>
          </p:nvPr>
        </p:nvSpPr>
        <p:spPr>
          <a:xfrm>
            <a:off x="6392583" y="2645922"/>
            <a:ext cx="4434721" cy="3710427"/>
          </a:xfrm>
        </p:spPr>
        <p:txBody>
          <a:bodyPr anchor="t">
            <a:normAutofit fontScale="92500" lnSpcReduction="20000"/>
          </a:bodyPr>
          <a:lstStyle/>
          <a:p>
            <a:endParaRPr lang="en-US" sz="2000" b="1" dirty="0">
              <a:solidFill>
                <a:schemeClr val="tx1">
                  <a:alpha val="80000"/>
                </a:schemeClr>
              </a:solidFill>
            </a:endParaRPr>
          </a:p>
          <a:p>
            <a:r>
              <a:rPr lang="en-US" sz="2000" b="1" dirty="0">
                <a:solidFill>
                  <a:schemeClr val="tx1">
                    <a:alpha val="80000"/>
                  </a:schemeClr>
                </a:solidFill>
              </a:rPr>
              <a:t>Feelings of distress caused by perceived discrepancy between desired and actual social contact</a:t>
            </a:r>
          </a:p>
          <a:p>
            <a:r>
              <a:rPr lang="en-US" sz="2000" b="1" dirty="0">
                <a:solidFill>
                  <a:schemeClr val="tx1">
                    <a:alpha val="80000"/>
                  </a:schemeClr>
                </a:solidFill>
              </a:rPr>
              <a:t>Loneliness and social isolation more powerful risk to longevity than smoking; increases likelihood of mortality</a:t>
            </a:r>
          </a:p>
          <a:p>
            <a:r>
              <a:rPr lang="en-US" sz="2000" b="1" dirty="0">
                <a:solidFill>
                  <a:schemeClr val="tx1">
                    <a:alpha val="80000"/>
                  </a:schemeClr>
                </a:solidFill>
              </a:rPr>
              <a:t>Associated with: heart disease, malnutrition, poor sleep, cognitive decline, increased hypothalamic pituitary adrenocortical activity, (increased stress hormones), Type 2 diabetes, arthritis, weakened immunity, </a:t>
            </a:r>
          </a:p>
          <a:p>
            <a:endParaRPr lang="en-US" sz="2000" b="1" dirty="0">
              <a:solidFill>
                <a:schemeClr val="tx1">
                  <a:alpha val="80000"/>
                </a:schemeClr>
              </a:solidFill>
            </a:endParaRPr>
          </a:p>
        </p:txBody>
      </p:sp>
      <p:cxnSp>
        <p:nvCxnSpPr>
          <p:cNvPr id="141" name="Straight Connector 14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03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 name="Title 1"/>
          <p:cNvSpPr txBox="1">
            <a:spLocks noGrp="1"/>
          </p:cNvSpPr>
          <p:nvPr>
            <p:ph type="title"/>
          </p:nvPr>
        </p:nvSpPr>
        <p:spPr>
          <a:xfrm>
            <a:off x="4965430" y="629266"/>
            <a:ext cx="6586491" cy="1676603"/>
          </a:xfrm>
          <a:prstGeom prst="rect">
            <a:avLst/>
          </a:prstGeom>
        </p:spPr>
        <p:txBody>
          <a:bodyPr>
            <a:normAutofit fontScale="90000"/>
          </a:bodyPr>
          <a:lstStyle>
            <a:lvl1pPr>
              <a:defRPr>
                <a:latin typeface="Noteworthy Bold"/>
                <a:ea typeface="Noteworthy Bold"/>
                <a:cs typeface="Noteworthy Bold"/>
                <a:sym typeface="Noteworthy Bold"/>
              </a:defRPr>
            </a:lvl1pPr>
          </a:lstStyle>
          <a:p>
            <a:pPr algn="ctr"/>
            <a:br>
              <a:rPr lang="en-US" sz="5400" b="1" dirty="0"/>
            </a:br>
            <a:r>
              <a:rPr lang="en-US" sz="5400" b="1" dirty="0"/>
              <a:t>GLOBAL GOALS</a:t>
            </a:r>
            <a:br>
              <a:rPr lang="en-US" sz="5400" b="1" dirty="0"/>
            </a:br>
            <a:r>
              <a:rPr lang="en-US" sz="3100" dirty="0">
                <a:solidFill>
                  <a:srgbClr val="0070C0"/>
                </a:solidFill>
              </a:rPr>
              <a:t>Prosperity</a:t>
            </a:r>
            <a:r>
              <a:rPr lang="en-US" sz="3100" dirty="0">
                <a:solidFill>
                  <a:srgbClr val="00B0F0"/>
                </a:solidFill>
              </a:rPr>
              <a:t>: Ensure prosperous and fulfilling lives in harmony with nature</a:t>
            </a:r>
            <a:br>
              <a:rPr lang="en-US" sz="5400" b="1" dirty="0">
                <a:solidFill>
                  <a:srgbClr val="FFFF00"/>
                </a:solidFill>
              </a:rPr>
            </a:br>
            <a:endParaRPr lang="en-US" sz="5400" b="1" dirty="0"/>
          </a:p>
        </p:txBody>
      </p:sp>
      <p:pic>
        <p:nvPicPr>
          <p:cNvPr id="403" name="Picture 400">
            <a:extLst>
              <a:ext uri="{FF2B5EF4-FFF2-40B4-BE49-F238E27FC236}">
                <a16:creationId xmlns:a16="http://schemas.microsoft.com/office/drawing/2014/main" id="{5928610D-3542-4255-0075-39C8FAD00B92}"/>
              </a:ext>
            </a:extLst>
          </p:cNvPr>
          <p:cNvPicPr>
            <a:picLocks noChangeAspect="1"/>
          </p:cNvPicPr>
          <p:nvPr/>
        </p:nvPicPr>
        <p:blipFill rotWithShape="1">
          <a:blip r:embed="rId2"/>
          <a:srcRect l="28615" r="20690"/>
          <a:stretch/>
        </p:blipFill>
        <p:spPr>
          <a:xfrm>
            <a:off x="20" y="10"/>
            <a:ext cx="4635571" cy="6857990"/>
          </a:xfrm>
          <a:prstGeom prst="rect">
            <a:avLst/>
          </a:prstGeom>
          <a:effectLst/>
        </p:spPr>
      </p:pic>
      <p:graphicFrame>
        <p:nvGraphicFramePr>
          <p:cNvPr id="404" name="Content Placeholder 2">
            <a:extLst>
              <a:ext uri="{FF2B5EF4-FFF2-40B4-BE49-F238E27FC236}">
                <a16:creationId xmlns:a16="http://schemas.microsoft.com/office/drawing/2014/main" id="{BFE74785-3682-E2D8-AE6E-8040F2B1F64C}"/>
              </a:ext>
            </a:extLst>
          </p:cNvPr>
          <p:cNvGraphicFramePr/>
          <p:nvPr>
            <p:extLst>
              <p:ext uri="{D42A27DB-BD31-4B8C-83A1-F6EECF244321}">
                <p14:modId xmlns:p14="http://schemas.microsoft.com/office/powerpoint/2010/main" val="1729676783"/>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54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2D635F2-8EB6-C846-AC4C-D00A49580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37" r="18334"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8284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7" name="Group 136">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38" name="Rectangle 137">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1" name="Freeform: Shape 140">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3" name="Rectangle 142">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8CDF040-72EE-5F4D-ABBB-F7287047089E}"/>
              </a:ext>
            </a:extLst>
          </p:cNvPr>
          <p:cNvSpPr>
            <a:spLocks noGrp="1"/>
          </p:cNvSpPr>
          <p:nvPr>
            <p:ph type="ctrTitle"/>
          </p:nvPr>
        </p:nvSpPr>
        <p:spPr>
          <a:xfrm>
            <a:off x="6715124" y="1676401"/>
            <a:ext cx="4495801" cy="2286002"/>
          </a:xfrm>
        </p:spPr>
        <p:txBody>
          <a:bodyPr anchor="t">
            <a:normAutofit/>
          </a:bodyPr>
          <a:lstStyle/>
          <a:p>
            <a:pPr algn="l"/>
            <a:r>
              <a:rPr lang="en-US" sz="3200" b="1" dirty="0"/>
              <a:t>Disasters</a:t>
            </a:r>
            <a:br>
              <a:rPr lang="en-US" sz="3200" b="1" dirty="0"/>
            </a:br>
            <a:r>
              <a:rPr lang="en-US" sz="3200" b="1" dirty="0"/>
              <a:t>Unsafe environments</a:t>
            </a:r>
            <a:br>
              <a:rPr lang="en-US" sz="3200" b="1" dirty="0"/>
            </a:br>
            <a:r>
              <a:rPr lang="en-US" sz="3200" b="1" dirty="0"/>
              <a:t>Community violence</a:t>
            </a:r>
            <a:br>
              <a:rPr lang="en-US" sz="3200" b="1" dirty="0"/>
            </a:br>
            <a:r>
              <a:rPr lang="en-US" sz="3200" b="1" dirty="0"/>
              <a:t>Dangerous Neighborhoods</a:t>
            </a:r>
          </a:p>
        </p:txBody>
      </p:sp>
      <p:sp>
        <p:nvSpPr>
          <p:cNvPr id="3" name="Subtitle 2">
            <a:extLst>
              <a:ext uri="{FF2B5EF4-FFF2-40B4-BE49-F238E27FC236}">
                <a16:creationId xmlns:a16="http://schemas.microsoft.com/office/drawing/2014/main" id="{16CE9026-24C3-CA4F-BDFA-0E42FD633183}"/>
              </a:ext>
            </a:extLst>
          </p:cNvPr>
          <p:cNvSpPr>
            <a:spLocks noGrp="1"/>
          </p:cNvSpPr>
          <p:nvPr>
            <p:ph type="subTitle" idx="1"/>
          </p:nvPr>
        </p:nvSpPr>
        <p:spPr>
          <a:xfrm>
            <a:off x="6715124" y="4267200"/>
            <a:ext cx="4495801" cy="914400"/>
          </a:xfrm>
        </p:spPr>
        <p:txBody>
          <a:bodyPr>
            <a:normAutofit fontScale="92500"/>
          </a:bodyPr>
          <a:lstStyle/>
          <a:p>
            <a:pPr algn="l"/>
            <a:r>
              <a:rPr lang="en-US" sz="3200" b="1" dirty="0">
                <a:solidFill>
                  <a:srgbClr val="002060">
                    <a:alpha val="55000"/>
                  </a:srgbClr>
                </a:solidFill>
              </a:rPr>
              <a:t>Safety concerns are risks for depression &amp; dementia</a:t>
            </a:r>
          </a:p>
        </p:txBody>
      </p:sp>
      <p:pic>
        <p:nvPicPr>
          <p:cNvPr id="9218" name="Picture 2">
            <a:extLst>
              <a:ext uri="{FF2B5EF4-FFF2-40B4-BE49-F238E27FC236}">
                <a16:creationId xmlns:a16="http://schemas.microsoft.com/office/drawing/2014/main" id="{4F91AEEB-3873-6447-94DE-BF349ECA9C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43" r="17785"/>
          <a:stretch/>
        </p:blipFill>
        <p:spPr bwMode="auto">
          <a:xfrm>
            <a:off x="981074" y="990598"/>
            <a:ext cx="465772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29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050" name="Picture 2"/>
          <p:cNvPicPr>
            <a:picLocks noChangeAspect="1" noChangeArrowheads="1"/>
          </p:cNvPicPr>
          <p:nvPr/>
        </p:nvPicPr>
        <p:blipFill rotWithShape="1">
          <a:blip r:embed="rId2"/>
          <a:srcRect t="13126" b="7622"/>
          <a:stretch/>
        </p:blipFill>
        <p:spPr bwMode="auto">
          <a:xfrm>
            <a:off x="457200" y="457200"/>
            <a:ext cx="11277600" cy="59436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098" name="Picture 2" descr="Picture5 084"/>
          <p:cNvPicPr>
            <a:picLocks noChangeAspect="1" noChangeArrowheads="1"/>
          </p:cNvPicPr>
          <p:nvPr/>
        </p:nvPicPr>
        <p:blipFill rotWithShape="1">
          <a:blip r:embed="rId2"/>
          <a:srcRect t="10400" b="12942"/>
          <a:stretch/>
        </p:blipFill>
        <p:spPr bwMode="auto">
          <a:xfrm>
            <a:off x="457200" y="457200"/>
            <a:ext cx="11277600" cy="59436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60" name="Picture 4" descr="DSC00132"/>
          <p:cNvPicPr>
            <a:picLocks noChangeAspect="1" noChangeArrowheads="1"/>
          </p:cNvPicPr>
          <p:nvPr/>
        </p:nvPicPr>
        <p:blipFill rotWithShape="1">
          <a:blip r:embed="rId3"/>
          <a:srcRect l="184" r="4838"/>
          <a:stretch/>
        </p:blipFill>
        <p:spPr bwMode="auto">
          <a:xfrm>
            <a:off x="20" y="431"/>
            <a:ext cx="8115280" cy="6408311"/>
          </a:xfrm>
          <a:prstGeom prst="rect">
            <a:avLst/>
          </a:prstGeom>
          <a:noFill/>
        </p:spPr>
      </p:pic>
      <p:sp>
        <p:nvSpPr>
          <p:cNvPr id="45064" name="Content Placeholder 45063">
            <a:extLst>
              <a:ext uri="{FF2B5EF4-FFF2-40B4-BE49-F238E27FC236}">
                <a16:creationId xmlns:a16="http://schemas.microsoft.com/office/drawing/2014/main" id="{3AF9A6FF-66DF-3B37-3A47-FAEA83D8849E}"/>
              </a:ext>
            </a:extLst>
          </p:cNvPr>
          <p:cNvSpPr>
            <a:spLocks noGrp="1"/>
          </p:cNvSpPr>
          <p:nvPr>
            <p:ph idx="1"/>
          </p:nvPr>
        </p:nvSpPr>
        <p:spPr>
          <a:xfrm>
            <a:off x="8643193" y="2418408"/>
            <a:ext cx="2942813" cy="3540265"/>
          </a:xfrm>
        </p:spPr>
        <p:txBody>
          <a:bodyPr>
            <a:normAutofit/>
          </a:bodyPr>
          <a:lstStyle/>
          <a:p>
            <a:r>
              <a:rPr lang="en-US" sz="3600" b="1" dirty="0">
                <a:solidFill>
                  <a:srgbClr val="00B050"/>
                </a:solidFill>
                <a:latin typeface="Comic Sans MS" panose="030F0902030302020204" pitchFamily="66" charset="0"/>
              </a:rPr>
              <a:t>Green Space</a:t>
            </a:r>
          </a:p>
          <a:p>
            <a:endParaRPr lang="en-US" sz="2000" dirty="0"/>
          </a:p>
          <a:p>
            <a:endParaRPr lang="en-US" sz="2000" dirty="0"/>
          </a:p>
          <a:p>
            <a:r>
              <a:rPr lang="en-US" sz="3600" b="1" dirty="0">
                <a:solidFill>
                  <a:srgbClr val="0070C0"/>
                </a:solidFill>
                <a:latin typeface="Comic Sans MS" panose="030F0902030302020204" pitchFamily="66" charset="0"/>
              </a:rPr>
              <a:t>Blue Space</a:t>
            </a:r>
          </a:p>
        </p:txBody>
      </p:sp>
      <p:sp>
        <p:nvSpPr>
          <p:cNvPr id="193" name="Rectangle 19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 name="Title 1"/>
          <p:cNvSpPr txBox="1">
            <a:spLocks noGrp="1"/>
          </p:cNvSpPr>
          <p:nvPr>
            <p:ph type="title"/>
          </p:nvPr>
        </p:nvSpPr>
        <p:spPr>
          <a:xfrm>
            <a:off x="5926238" y="1956123"/>
            <a:ext cx="4842202" cy="46297"/>
          </a:xfrm>
          <a:prstGeom prst="rect">
            <a:avLst/>
          </a:prstGeom>
        </p:spPr>
        <p:txBody>
          <a:bodyPr>
            <a:normAutofit fontScale="90000"/>
          </a:bodyPr>
          <a:lstStyle>
            <a:lvl1pPr>
              <a:defRPr>
                <a:latin typeface="Noteworthy Bold"/>
                <a:ea typeface="Noteworthy Bold"/>
                <a:cs typeface="Noteworthy Bold"/>
                <a:sym typeface="Noteworthy Bold"/>
              </a:defRPr>
            </a:lvl1pPr>
          </a:lstStyle>
          <a:p>
            <a:pPr algn="ctr"/>
            <a:br>
              <a:rPr lang="en-US" sz="5400" b="1" dirty="0"/>
            </a:br>
            <a:br>
              <a:rPr lang="en-US" sz="5400" b="1" dirty="0"/>
            </a:br>
            <a:br>
              <a:rPr lang="en-US" sz="5400" b="1" dirty="0"/>
            </a:br>
            <a:br>
              <a:rPr lang="en-US" sz="5400" b="1" dirty="0"/>
            </a:br>
            <a:br>
              <a:rPr lang="en-US" sz="5400" b="1" dirty="0"/>
            </a:br>
            <a:r>
              <a:rPr lang="en-US" sz="5400" b="1" dirty="0"/>
              <a:t>GLOBAL GOALS</a:t>
            </a:r>
            <a:br>
              <a:rPr lang="en-US" sz="5400" b="1" dirty="0"/>
            </a:br>
            <a:r>
              <a:rPr lang="en-US" sz="3100" b="1" dirty="0">
                <a:solidFill>
                  <a:srgbClr val="0070C0"/>
                </a:solidFill>
              </a:rPr>
              <a:t>Peace</a:t>
            </a:r>
            <a:r>
              <a:rPr lang="en-US" sz="3100" dirty="0"/>
              <a:t>: </a:t>
            </a:r>
            <a:r>
              <a:rPr lang="en-US" sz="3100" dirty="0">
                <a:solidFill>
                  <a:srgbClr val="00B0F0"/>
                </a:solidFill>
              </a:rPr>
              <a:t>Foster peaceful, just and inclusive societies</a:t>
            </a:r>
            <a:br>
              <a:rPr lang="en-US" sz="3100" b="1" dirty="0">
                <a:solidFill>
                  <a:srgbClr val="FFFF00"/>
                </a:solidFill>
              </a:rPr>
            </a:br>
            <a:endParaRPr lang="en-US" sz="3100" b="1" dirty="0"/>
          </a:p>
        </p:txBody>
      </p:sp>
      <p:pic>
        <p:nvPicPr>
          <p:cNvPr id="403" name="Picture 400">
            <a:extLst>
              <a:ext uri="{FF2B5EF4-FFF2-40B4-BE49-F238E27FC236}">
                <a16:creationId xmlns:a16="http://schemas.microsoft.com/office/drawing/2014/main" id="{5928610D-3542-4255-0075-39C8FAD00B92}"/>
              </a:ext>
            </a:extLst>
          </p:cNvPr>
          <p:cNvPicPr>
            <a:picLocks noChangeAspect="1"/>
          </p:cNvPicPr>
          <p:nvPr/>
        </p:nvPicPr>
        <p:blipFill rotWithShape="1">
          <a:blip r:embed="rId2"/>
          <a:srcRect l="28615" r="20690"/>
          <a:stretch/>
        </p:blipFill>
        <p:spPr>
          <a:xfrm>
            <a:off x="20" y="10"/>
            <a:ext cx="4635571" cy="6857990"/>
          </a:xfrm>
          <a:prstGeom prst="rect">
            <a:avLst/>
          </a:prstGeom>
          <a:effectLst/>
        </p:spPr>
      </p:pic>
      <p:graphicFrame>
        <p:nvGraphicFramePr>
          <p:cNvPr id="404" name="Content Placeholder 2">
            <a:extLst>
              <a:ext uri="{FF2B5EF4-FFF2-40B4-BE49-F238E27FC236}">
                <a16:creationId xmlns:a16="http://schemas.microsoft.com/office/drawing/2014/main" id="{BFE74785-3682-E2D8-AE6E-8040F2B1F64C}"/>
              </a:ext>
            </a:extLst>
          </p:cNvPr>
          <p:cNvGraphicFramePr/>
          <p:nvPr>
            <p:extLst>
              <p:ext uri="{D42A27DB-BD31-4B8C-83A1-F6EECF244321}">
                <p14:modId xmlns:p14="http://schemas.microsoft.com/office/powerpoint/2010/main" val="924741015"/>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4536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2"/>
          <a:srcRect t="2535" b="157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 name="Rectangle 193">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ectangle 19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1" name="Content Placeholder 3" descr="Content Placeholder 3"/>
          <p:cNvPicPr>
            <a:picLocks noChangeAspect="1"/>
          </p:cNvPicPr>
          <p:nvPr/>
        </p:nvPicPr>
        <p:blipFill rotWithShape="1">
          <a:blip r:embed="rId2"/>
          <a:srcRect l="13817" r="19426"/>
          <a:stretch/>
        </p:blipFill>
        <p:spPr>
          <a:xfrm>
            <a:off x="4038599" y="10"/>
            <a:ext cx="8160026" cy="6875809"/>
          </a:xfrm>
          <a:prstGeom prst="rect">
            <a:avLst/>
          </a:prstGeom>
        </p:spPr>
      </p:pic>
      <p:sp>
        <p:nvSpPr>
          <p:cNvPr id="200" name="Freeform: Shape 19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0" name="Title 1"/>
          <p:cNvSpPr txBox="1">
            <a:spLocks noGrp="1"/>
          </p:cNvSpPr>
          <p:nvPr>
            <p:ph type="title"/>
          </p:nvPr>
        </p:nvSpPr>
        <p:spPr>
          <a:xfrm>
            <a:off x="534473" y="2950387"/>
            <a:ext cx="3052293" cy="3531403"/>
          </a:xfrm>
          <a:prstGeom prst="rect">
            <a:avLst/>
          </a:prstGeom>
        </p:spPr>
        <p:txBody>
          <a:bodyPr vert="horz" lIns="91440" tIns="45720" rIns="91440" bIns="45720" rtlCol="0" anchor="t">
            <a:normAutofit/>
          </a:bodyPr>
          <a:lstStyle/>
          <a:p>
            <a:pPr algn="r"/>
            <a:r>
              <a:rPr lang="en-US" sz="4000" b="1" i="1">
                <a:solidFill>
                  <a:srgbClr val="FFFFFF"/>
                </a:solidFill>
              </a:rPr>
              <a:t>Close up and Personal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60" name="Picture 4" descr="DSC00132"/>
          <p:cNvPicPr>
            <a:picLocks noGrp="1" noChangeAspect="1" noChangeArrowheads="1"/>
          </p:cNvPicPr>
          <p:nvPr>
            <p:ph idx="1"/>
          </p:nvPr>
        </p:nvPicPr>
        <p:blipFill rotWithShape="1">
          <a:blip r:embed="rId3"/>
          <a:srcRect t="17799" b="11931"/>
          <a:stretch/>
        </p:blipFill>
        <p:spPr bwMode="auto">
          <a:xfrm>
            <a:off x="456817" y="555585"/>
            <a:ext cx="11277600" cy="5943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4000">
                <a:solidFill>
                  <a:srgbClr val="FFFFFF"/>
                </a:solidFill>
              </a:rPr>
              <a:t>War Babies</a:t>
            </a:r>
          </a:p>
        </p:txBody>
      </p:sp>
      <p:graphicFrame>
        <p:nvGraphicFramePr>
          <p:cNvPr id="5" name="Content Placeholder 2">
            <a:extLst>
              <a:ext uri="{FF2B5EF4-FFF2-40B4-BE49-F238E27FC236}">
                <a16:creationId xmlns:a16="http://schemas.microsoft.com/office/drawing/2014/main" id="{D88F4A82-0B7E-7020-9B7F-046C4C9D067F}"/>
              </a:ext>
            </a:extLst>
          </p:cNvPr>
          <p:cNvGraphicFramePr>
            <a:graphicFrameLocks noGrp="1"/>
          </p:cNvGraphicFramePr>
          <p:nvPr>
            <p:ph idx="1"/>
            <p:extLst>
              <p:ext uri="{D42A27DB-BD31-4B8C-83A1-F6EECF244321}">
                <p14:modId xmlns:p14="http://schemas.microsoft.com/office/powerpoint/2010/main" val="137151521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0110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7200" b="1" dirty="0">
                <a:solidFill>
                  <a:srgbClr val="002060"/>
                </a:solidFill>
              </a:rPr>
              <a:t>Sexual violence against women</a:t>
            </a:r>
          </a:p>
        </p:txBody>
      </p:sp>
      <p:sp>
        <p:nvSpPr>
          <p:cNvPr id="2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88F4A82-0B7E-7020-9B7F-046C4C9D067F}"/>
              </a:ext>
            </a:extLst>
          </p:cNvPr>
          <p:cNvGraphicFramePr>
            <a:graphicFrameLocks noGrp="1"/>
          </p:cNvGraphicFramePr>
          <p:nvPr>
            <p:ph idx="1"/>
            <p:extLst>
              <p:ext uri="{D42A27DB-BD31-4B8C-83A1-F6EECF244321}">
                <p14:modId xmlns:p14="http://schemas.microsoft.com/office/powerpoint/2010/main" val="363232000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4148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290" name="Rectangle 2"/>
          <p:cNvSpPr>
            <a:spLocks noGrp="1" noChangeArrowheads="1"/>
          </p:cNvSpPr>
          <p:nvPr>
            <p:ph type="title"/>
          </p:nvPr>
        </p:nvSpPr>
        <p:spPr>
          <a:xfrm>
            <a:off x="524741" y="620392"/>
            <a:ext cx="3808268" cy="5504688"/>
          </a:xfrm>
        </p:spPr>
        <p:txBody>
          <a:bodyPr>
            <a:normAutofit/>
          </a:bodyPr>
          <a:lstStyle/>
          <a:p>
            <a:r>
              <a:rPr lang="en-US" sz="5600" b="1">
                <a:solidFill>
                  <a:schemeClr val="bg1"/>
                </a:solidFill>
                <a:latin typeface="Comic Sans MS" pitchFamily="66" charset="0"/>
              </a:rPr>
              <a:t>Aim of </a:t>
            </a:r>
            <a:r>
              <a:rPr lang="en-US" sz="5600" b="1">
                <a:solidFill>
                  <a:schemeClr val="bg1"/>
                </a:solidFill>
                <a:latin typeface="Eras Bold ITC" pitchFamily="34" charset="0"/>
              </a:rPr>
              <a:t>Terrorism</a:t>
            </a:r>
          </a:p>
        </p:txBody>
      </p:sp>
      <p:graphicFrame>
        <p:nvGraphicFramePr>
          <p:cNvPr id="524293" name="Rectangle 3">
            <a:extLst>
              <a:ext uri="{FF2B5EF4-FFF2-40B4-BE49-F238E27FC236}">
                <a16:creationId xmlns:a16="http://schemas.microsoft.com/office/drawing/2014/main" id="{3502EDD7-577E-0049-C78B-506CF192D2AF}"/>
              </a:ext>
            </a:extLst>
          </p:cNvPr>
          <p:cNvGraphicFramePr/>
          <p:nvPr>
            <p:extLst>
              <p:ext uri="{D42A27DB-BD31-4B8C-83A1-F6EECF244321}">
                <p14:modId xmlns:p14="http://schemas.microsoft.com/office/powerpoint/2010/main" val="163668919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 name="Title 1"/>
          <p:cNvSpPr txBox="1">
            <a:spLocks noGrp="1"/>
          </p:cNvSpPr>
          <p:nvPr>
            <p:ph type="title"/>
          </p:nvPr>
        </p:nvSpPr>
        <p:spPr>
          <a:xfrm>
            <a:off x="4965430" y="629266"/>
            <a:ext cx="6586491" cy="1676603"/>
          </a:xfrm>
          <a:prstGeom prst="rect">
            <a:avLst/>
          </a:prstGeom>
        </p:spPr>
        <p:txBody>
          <a:bodyPr>
            <a:normAutofit fontScale="90000"/>
          </a:bodyPr>
          <a:lstStyle>
            <a:lvl1pPr>
              <a:defRPr>
                <a:latin typeface="Noteworthy Bold"/>
                <a:ea typeface="Noteworthy Bold"/>
                <a:cs typeface="Noteworthy Bold"/>
                <a:sym typeface="Noteworthy Bold"/>
              </a:defRPr>
            </a:lvl1pPr>
          </a:lstStyle>
          <a:p>
            <a:pPr algn="ctr"/>
            <a:br>
              <a:rPr lang="en-US" sz="5400" b="1" dirty="0"/>
            </a:br>
            <a:r>
              <a:rPr lang="en-US" sz="5400" b="1" dirty="0"/>
              <a:t>GLOBAL GOALS</a:t>
            </a:r>
            <a:br>
              <a:rPr lang="en-US" sz="5400" b="1" dirty="0"/>
            </a:br>
            <a:r>
              <a:rPr lang="en-US" sz="2700" b="1" dirty="0">
                <a:solidFill>
                  <a:srgbClr val="0070C0"/>
                </a:solidFill>
              </a:rPr>
              <a:t>Planet:</a:t>
            </a:r>
            <a:r>
              <a:rPr lang="en-US" sz="2700" b="1" dirty="0">
                <a:solidFill>
                  <a:srgbClr val="00B0F0"/>
                </a:solidFill>
              </a:rPr>
              <a:t> Protect our planet’s natural resources and climate for future generations</a:t>
            </a:r>
            <a:br>
              <a:rPr lang="en-US" sz="2700" dirty="0"/>
            </a:br>
            <a:endParaRPr lang="en-US" sz="2700" b="1" dirty="0"/>
          </a:p>
        </p:txBody>
      </p:sp>
      <p:pic>
        <p:nvPicPr>
          <p:cNvPr id="403" name="Picture 400">
            <a:extLst>
              <a:ext uri="{FF2B5EF4-FFF2-40B4-BE49-F238E27FC236}">
                <a16:creationId xmlns:a16="http://schemas.microsoft.com/office/drawing/2014/main" id="{5928610D-3542-4255-0075-39C8FAD00B92}"/>
              </a:ext>
            </a:extLst>
          </p:cNvPr>
          <p:cNvPicPr>
            <a:picLocks noChangeAspect="1"/>
          </p:cNvPicPr>
          <p:nvPr/>
        </p:nvPicPr>
        <p:blipFill rotWithShape="1">
          <a:blip r:embed="rId2"/>
          <a:srcRect l="28615" r="20690"/>
          <a:stretch/>
        </p:blipFill>
        <p:spPr>
          <a:xfrm>
            <a:off x="20" y="10"/>
            <a:ext cx="4635571" cy="6857990"/>
          </a:xfrm>
          <a:prstGeom prst="rect">
            <a:avLst/>
          </a:prstGeom>
          <a:effectLst/>
        </p:spPr>
      </p:pic>
      <p:graphicFrame>
        <p:nvGraphicFramePr>
          <p:cNvPr id="404" name="Content Placeholder 2">
            <a:extLst>
              <a:ext uri="{FF2B5EF4-FFF2-40B4-BE49-F238E27FC236}">
                <a16:creationId xmlns:a16="http://schemas.microsoft.com/office/drawing/2014/main" id="{BFE74785-3682-E2D8-AE6E-8040F2B1F64C}"/>
              </a:ext>
            </a:extLst>
          </p:cNvPr>
          <p:cNvGraphicFramePr/>
          <p:nvPr>
            <p:extLst>
              <p:ext uri="{D42A27DB-BD31-4B8C-83A1-F6EECF244321}">
                <p14:modId xmlns:p14="http://schemas.microsoft.com/office/powerpoint/2010/main" val="95927605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9620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78"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 name="Group 8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82" name="Freeform: Shape 8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3" name="Freeform: Shape 8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4" name="Freeform: Shape 8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5" name="Freeform: Shape 8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6" name="Freeform: Shape 8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Freeform: Shape 8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8" name="Freeform: Shape 8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591876" name="Picture 4" descr="THEEEEEEEEEEEEEE 044"/>
          <p:cNvPicPr>
            <a:picLocks noChangeAspect="1" noChangeArrowheads="1"/>
          </p:cNvPicPr>
          <p:nvPr/>
        </p:nvPicPr>
        <p:blipFill rotWithShape="1">
          <a:blip r:embed="rId2"/>
          <a:srcRect r="1" b="24940"/>
          <a:stretch/>
        </p:blipFill>
        <p:spPr bwMode="auto">
          <a:xfrm>
            <a:off x="643130" y="598259"/>
            <a:ext cx="10889442" cy="568074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9830"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6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831"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9828" name="Picture 4" descr="THEEEEEEEEEEEEEE 039"/>
          <p:cNvPicPr>
            <a:picLocks noChangeAspect="1" noChangeArrowheads="1"/>
          </p:cNvPicPr>
          <p:nvPr/>
        </p:nvPicPr>
        <p:blipFill>
          <a:blip r:embed="rId2"/>
          <a:stretch>
            <a:fillRect/>
          </a:stretch>
        </p:blipFill>
        <p:spPr bwMode="auto">
          <a:xfrm>
            <a:off x="3379151" y="643467"/>
            <a:ext cx="5433697" cy="557106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 name="Title 1"/>
          <p:cNvSpPr txBox="1">
            <a:spLocks noGrp="1"/>
          </p:cNvSpPr>
          <p:nvPr>
            <p:ph type="title"/>
          </p:nvPr>
        </p:nvSpPr>
        <p:spPr>
          <a:xfrm>
            <a:off x="4965430" y="629266"/>
            <a:ext cx="6586491" cy="1676603"/>
          </a:xfrm>
          <a:prstGeom prst="rect">
            <a:avLst/>
          </a:prstGeom>
        </p:spPr>
        <p:txBody>
          <a:bodyPr>
            <a:normAutofit fontScale="90000"/>
          </a:bodyPr>
          <a:lstStyle>
            <a:lvl1pPr>
              <a:defRPr>
                <a:latin typeface="Noteworthy Bold"/>
                <a:ea typeface="Noteworthy Bold"/>
                <a:cs typeface="Noteworthy Bold"/>
                <a:sym typeface="Noteworthy Bold"/>
              </a:defRPr>
            </a:lvl1pPr>
          </a:lstStyle>
          <a:p>
            <a:pPr algn="ctr"/>
            <a:br>
              <a:rPr lang="en-US" sz="5400" b="1" dirty="0"/>
            </a:br>
            <a:r>
              <a:rPr lang="en-US" sz="5400" b="1" dirty="0"/>
              <a:t>GLOBAL GOALS</a:t>
            </a:r>
            <a:br>
              <a:rPr lang="en-US" sz="5400" b="1" dirty="0"/>
            </a:br>
            <a:r>
              <a:rPr lang="en-US" sz="3100" dirty="0">
                <a:solidFill>
                  <a:srgbClr val="0070C0"/>
                </a:solidFill>
              </a:rPr>
              <a:t>Partnerships</a:t>
            </a:r>
            <a:r>
              <a:rPr lang="en-US" sz="3100" dirty="0">
                <a:solidFill>
                  <a:srgbClr val="00B0F0"/>
                </a:solidFill>
              </a:rPr>
              <a:t>: Implement the agenda through solid global partnerships</a:t>
            </a:r>
            <a:br>
              <a:rPr lang="en-US" sz="3100" dirty="0">
                <a:solidFill>
                  <a:srgbClr val="00B0F0"/>
                </a:solidFill>
              </a:rPr>
            </a:br>
            <a:endParaRPr lang="en-US" sz="3100" dirty="0">
              <a:solidFill>
                <a:srgbClr val="00B0F0"/>
              </a:solidFill>
            </a:endParaRPr>
          </a:p>
        </p:txBody>
      </p:sp>
      <p:pic>
        <p:nvPicPr>
          <p:cNvPr id="403" name="Picture 400">
            <a:extLst>
              <a:ext uri="{FF2B5EF4-FFF2-40B4-BE49-F238E27FC236}">
                <a16:creationId xmlns:a16="http://schemas.microsoft.com/office/drawing/2014/main" id="{5928610D-3542-4255-0075-39C8FAD00B92}"/>
              </a:ext>
            </a:extLst>
          </p:cNvPr>
          <p:cNvPicPr>
            <a:picLocks noChangeAspect="1"/>
          </p:cNvPicPr>
          <p:nvPr/>
        </p:nvPicPr>
        <p:blipFill rotWithShape="1">
          <a:blip r:embed="rId2"/>
          <a:srcRect l="28615" r="20690"/>
          <a:stretch/>
        </p:blipFill>
        <p:spPr>
          <a:xfrm>
            <a:off x="20" y="10"/>
            <a:ext cx="4635571" cy="6857990"/>
          </a:xfrm>
          <a:prstGeom prst="rect">
            <a:avLst/>
          </a:prstGeom>
          <a:effectLst/>
        </p:spPr>
      </p:pic>
      <p:graphicFrame>
        <p:nvGraphicFramePr>
          <p:cNvPr id="404" name="Content Placeholder 2">
            <a:extLst>
              <a:ext uri="{FF2B5EF4-FFF2-40B4-BE49-F238E27FC236}">
                <a16:creationId xmlns:a16="http://schemas.microsoft.com/office/drawing/2014/main" id="{BFE74785-3682-E2D8-AE6E-8040F2B1F64C}"/>
              </a:ext>
            </a:extLst>
          </p:cNvPr>
          <p:cNvGraphicFramePr/>
          <p:nvPr>
            <p:extLst>
              <p:ext uri="{D42A27DB-BD31-4B8C-83A1-F6EECF244321}">
                <p14:modId xmlns:p14="http://schemas.microsoft.com/office/powerpoint/2010/main" val="2616957506"/>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967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ChangeArrowheads="1"/>
          </p:cNvSpPr>
          <p:nvPr/>
        </p:nvSpPr>
        <p:spPr bwMode="auto">
          <a:xfrm>
            <a:off x="3357563" y="1471613"/>
            <a:ext cx="9144000" cy="369332"/>
          </a:xfrm>
          <a:prstGeom prst="rect">
            <a:avLst/>
          </a:prstGeom>
          <a:noFill/>
          <a:ln w="12700">
            <a:noFill/>
            <a:miter lim="800000"/>
            <a:headEnd type="none" w="sm" len="sm"/>
            <a:tailEnd type="none" w="sm" len="sm"/>
          </a:ln>
          <a:effectLst/>
        </p:spPr>
        <p:txBody>
          <a:bodyPr>
            <a:prstTxWarp prst="textNoShape">
              <a:avLst/>
            </a:prstTxWarp>
            <a:spAutoFit/>
          </a:bodyPr>
          <a:lstStyle/>
          <a:p>
            <a:endParaRPr lang="en-US"/>
          </a:p>
        </p:txBody>
      </p:sp>
      <p:graphicFrame>
        <p:nvGraphicFramePr>
          <p:cNvPr id="365571" name="Object 3"/>
          <p:cNvGraphicFramePr>
            <a:graphicFrameLocks noChangeAspect="1"/>
          </p:cNvGraphicFramePr>
          <p:nvPr/>
        </p:nvGraphicFramePr>
        <p:xfrm>
          <a:off x="990600" y="0"/>
          <a:ext cx="9677400" cy="7543800"/>
        </p:xfrm>
        <a:graphic>
          <a:graphicData uri="http://schemas.openxmlformats.org/presentationml/2006/ole">
            <mc:AlternateContent xmlns:mc="http://schemas.openxmlformats.org/markup-compatibility/2006">
              <mc:Choice xmlns:v="urn:schemas-microsoft-com:vml" Requires="v">
                <p:oleObj spid="_x0000_s5126" r:id="rId3" imgW="8535591" imgH="6095238" progId="">
                  <p:embed/>
                </p:oleObj>
              </mc:Choice>
              <mc:Fallback>
                <p:oleObj r:id="rId3" imgW="8535591" imgH="6095238" progId="">
                  <p:embed/>
                  <p:pic>
                    <p:nvPicPr>
                      <p:cNvPr id="36557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0"/>
                        <a:ext cx="9677400" cy="7543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519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2"/>
          <p:cNvSpPr txBox="1">
            <a:spLocks noGrp="1"/>
          </p:cNvSpPr>
          <p:nvPr>
            <p:ph type="title"/>
          </p:nvPr>
        </p:nvSpPr>
        <p:spPr>
          <a:xfrm>
            <a:off x="5297762" y="329184"/>
            <a:ext cx="6251110" cy="1783080"/>
          </a:xfrm>
          <a:prstGeom prst="rect">
            <a:avLst/>
          </a:prstGeom>
        </p:spPr>
        <p:txBody>
          <a:bodyPr anchor="b">
            <a:normAutofit/>
          </a:bodyPr>
          <a:lstStyle>
            <a:lvl1pPr>
              <a:defRPr sz="7200" b="1">
                <a:latin typeface="Gill Sans MT"/>
                <a:ea typeface="Gill Sans MT"/>
                <a:cs typeface="Gill Sans MT"/>
                <a:sym typeface="Gill Sans MT"/>
              </a:defRPr>
            </a:lvl1pPr>
          </a:lstStyle>
          <a:p>
            <a:r>
              <a:rPr lang="en-US" sz="5400"/>
              <a:t>Social Networks</a:t>
            </a:r>
          </a:p>
        </p:txBody>
      </p:sp>
      <p:pic>
        <p:nvPicPr>
          <p:cNvPr id="377" name="Picture 376" descr="Multi-coloured push pins connected by a black wire">
            <a:extLst>
              <a:ext uri="{FF2B5EF4-FFF2-40B4-BE49-F238E27FC236}">
                <a16:creationId xmlns:a16="http://schemas.microsoft.com/office/drawing/2014/main" id="{AA6DF011-E68B-EE63-0794-2EB52F43F949}"/>
              </a:ext>
            </a:extLst>
          </p:cNvPr>
          <p:cNvPicPr>
            <a:picLocks noChangeAspect="1"/>
          </p:cNvPicPr>
          <p:nvPr/>
        </p:nvPicPr>
        <p:blipFill rotWithShape="1">
          <a:blip r:embed="rId2"/>
          <a:srcRect l="6238" r="4843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
          <p:cNvSpPr txBox="1">
            <a:spLocks noGrp="1"/>
          </p:cNvSpPr>
          <p:nvPr>
            <p:ph type="body" idx="1"/>
          </p:nvPr>
        </p:nvSpPr>
        <p:spPr>
          <a:xfrm>
            <a:off x="5297762" y="2706624"/>
            <a:ext cx="6251110" cy="3483864"/>
          </a:xfrm>
          <a:prstGeom prst="rect">
            <a:avLst/>
          </a:prstGeom>
        </p:spPr>
        <p:txBody>
          <a:bodyPr>
            <a:normAutofit/>
          </a:bodyPr>
          <a:lstStyle/>
          <a:p>
            <a:pPr>
              <a:defRPr b="1">
                <a:solidFill>
                  <a:srgbClr val="81A404"/>
                </a:solidFill>
                <a:latin typeface="Gungsuh"/>
                <a:ea typeface="Gungsuh"/>
                <a:cs typeface="Gungsuh"/>
                <a:sym typeface="Gungsuh"/>
              </a:defRPr>
            </a:pPr>
            <a:endParaRPr lang="en-US" sz="2200"/>
          </a:p>
          <a:p>
            <a:pPr>
              <a:defRPr b="1">
                <a:latin typeface="Gill Sans MT"/>
                <a:ea typeface="Gill Sans MT"/>
                <a:cs typeface="Gill Sans MT"/>
                <a:sym typeface="Gill Sans MT"/>
              </a:defRPr>
            </a:pPr>
            <a:r>
              <a:rPr lang="en-US" sz="2200"/>
              <a:t>Connections through social networks</a:t>
            </a:r>
          </a:p>
          <a:p>
            <a:pPr>
              <a:defRPr b="1">
                <a:latin typeface="Gill Sans MT"/>
                <a:ea typeface="Gill Sans MT"/>
                <a:cs typeface="Gill Sans MT"/>
                <a:sym typeface="Gill Sans MT"/>
              </a:defRPr>
            </a:pPr>
            <a:r>
              <a:rPr lang="en-US" sz="2200"/>
              <a:t>Transcend individuals and own limitations </a:t>
            </a:r>
          </a:p>
          <a:p>
            <a:pPr>
              <a:defRPr b="1">
                <a:latin typeface="Gill Sans MT"/>
                <a:ea typeface="Gill Sans MT"/>
                <a:cs typeface="Gill Sans MT"/>
                <a:sym typeface="Gill Sans MT"/>
              </a:defRPr>
            </a:pPr>
            <a:r>
              <a:rPr lang="en-US" sz="2200"/>
              <a:t>Brains accomplish what no single neuron can do (Christakis &amp; Fowler, 2009)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02" name="Rectangle 2"/>
          <p:cNvSpPr>
            <a:spLocks noGrp="1" noChangeArrowheads="1"/>
          </p:cNvSpPr>
          <p:nvPr>
            <p:ph type="title"/>
          </p:nvPr>
        </p:nvSpPr>
        <p:spPr>
          <a:xfrm>
            <a:off x="586478" y="1683756"/>
            <a:ext cx="3115265" cy="2396359"/>
          </a:xfrm>
        </p:spPr>
        <p:txBody>
          <a:bodyPr anchor="b">
            <a:normAutofit/>
          </a:bodyPr>
          <a:lstStyle/>
          <a:p>
            <a:pPr algn="r"/>
            <a:r>
              <a:rPr lang="en-US" sz="4000" b="1">
                <a:solidFill>
                  <a:srgbClr val="FFFFFF"/>
                </a:solidFill>
                <a:latin typeface="Monotype Corsiva" pitchFamily="66" charset="0"/>
              </a:rPr>
              <a:t>Impact of Globalization on Health</a:t>
            </a:r>
          </a:p>
        </p:txBody>
      </p:sp>
      <p:graphicFrame>
        <p:nvGraphicFramePr>
          <p:cNvPr id="358405" name="Rectangle 3">
            <a:extLst>
              <a:ext uri="{FF2B5EF4-FFF2-40B4-BE49-F238E27FC236}">
                <a16:creationId xmlns:a16="http://schemas.microsoft.com/office/drawing/2014/main" id="{44A357D3-7C21-8018-4ED3-3D619F2BF701}"/>
              </a:ext>
            </a:extLst>
          </p:cNvPr>
          <p:cNvGraphicFramePr/>
          <p:nvPr>
            <p:extLst>
              <p:ext uri="{D42A27DB-BD31-4B8C-83A1-F6EECF244321}">
                <p14:modId xmlns:p14="http://schemas.microsoft.com/office/powerpoint/2010/main" val="415298438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4DC75F-E612-3E41-BC05-1B6949D1C3BD}"/>
              </a:ext>
            </a:extLst>
          </p:cNvPr>
          <p:cNvSpPr>
            <a:spLocks noGrp="1"/>
          </p:cNvSpPr>
          <p:nvPr>
            <p:ph type="title"/>
          </p:nvPr>
        </p:nvSpPr>
        <p:spPr>
          <a:xfrm>
            <a:off x="6234865" y="568517"/>
            <a:ext cx="5248221" cy="1067209"/>
          </a:xfrm>
        </p:spPr>
        <p:txBody>
          <a:bodyPr>
            <a:normAutofit/>
          </a:bodyPr>
          <a:lstStyle/>
          <a:p>
            <a:r>
              <a:rPr lang="en-US" dirty="0">
                <a:solidFill>
                  <a:schemeClr val="bg1"/>
                </a:solidFill>
              </a:rPr>
              <a:t>Violence prevention</a:t>
            </a:r>
          </a:p>
        </p:txBody>
      </p:sp>
      <p:pic>
        <p:nvPicPr>
          <p:cNvPr id="18434" name="Picture 2">
            <a:extLst>
              <a:ext uri="{FF2B5EF4-FFF2-40B4-BE49-F238E27FC236}">
                <a16:creationId xmlns:a16="http://schemas.microsoft.com/office/drawing/2014/main" id="{8E6A5B7B-2C63-7043-83F9-3CC1CE3323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8" r="16253" b="-1"/>
          <a:stretch/>
        </p:blipFill>
        <p:spPr bwMode="auto">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74" name="Freeform: Shape 7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75" name="Freeform: Shape 7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2A83E43F-18AA-3643-A855-6D1D8C8D84C0}"/>
              </a:ext>
            </a:extLst>
          </p:cNvPr>
          <p:cNvSpPr>
            <a:spLocks noGrp="1"/>
          </p:cNvSpPr>
          <p:nvPr>
            <p:ph idx="1"/>
          </p:nvPr>
        </p:nvSpPr>
        <p:spPr>
          <a:xfrm>
            <a:off x="6234868" y="1820369"/>
            <a:ext cx="5217173" cy="4351338"/>
          </a:xfrm>
        </p:spPr>
        <p:txBody>
          <a:bodyPr>
            <a:normAutofit/>
          </a:bodyPr>
          <a:lstStyle/>
          <a:p>
            <a:r>
              <a:rPr lang="en-US" dirty="0">
                <a:solidFill>
                  <a:schemeClr val="bg1"/>
                </a:solidFill>
              </a:rPr>
              <a:t>Individual</a:t>
            </a:r>
          </a:p>
          <a:p>
            <a:r>
              <a:rPr lang="en-US" dirty="0">
                <a:solidFill>
                  <a:schemeClr val="bg1"/>
                </a:solidFill>
              </a:rPr>
              <a:t>Family</a:t>
            </a:r>
          </a:p>
          <a:p>
            <a:r>
              <a:rPr lang="en-US" dirty="0">
                <a:solidFill>
                  <a:schemeClr val="bg1"/>
                </a:solidFill>
              </a:rPr>
              <a:t>Community</a:t>
            </a:r>
          </a:p>
          <a:p>
            <a:r>
              <a:rPr lang="en-US" dirty="0">
                <a:solidFill>
                  <a:schemeClr val="bg1"/>
                </a:solidFill>
              </a:rPr>
              <a:t>Local</a:t>
            </a:r>
          </a:p>
          <a:p>
            <a:r>
              <a:rPr lang="en-US" dirty="0">
                <a:solidFill>
                  <a:schemeClr val="bg1"/>
                </a:solidFill>
              </a:rPr>
              <a:t>Global</a:t>
            </a:r>
          </a:p>
        </p:txBody>
      </p:sp>
      <p:grpSp>
        <p:nvGrpSpPr>
          <p:cNvPr id="7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78" name="Freeform: Shape 7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36697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EF526DD0-5E46-40B7-AEF1-9B26256CF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grpSp>
        <p:nvGrpSpPr>
          <p:cNvPr id="26" name="Group 9">
            <a:extLst>
              <a:ext uri="{FF2B5EF4-FFF2-40B4-BE49-F238E27FC236}">
                <a16:creationId xmlns:a16="http://schemas.microsoft.com/office/drawing/2014/main" id="{B7E4032D-4110-4963-82B8-8A1B1BF4B6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273199" cy="6858000"/>
            <a:chOff x="1" y="0"/>
            <a:chExt cx="4273199" cy="6858000"/>
          </a:xfrm>
        </p:grpSpPr>
        <p:sp>
          <p:nvSpPr>
            <p:cNvPr id="11" name="Rectangle 10">
              <a:extLst>
                <a:ext uri="{FF2B5EF4-FFF2-40B4-BE49-F238E27FC236}">
                  <a16:creationId xmlns:a16="http://schemas.microsoft.com/office/drawing/2014/main" id="{66796880-E7D7-485E-A6D1-908B811A1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rgbClr val="FFFFFF"/>
            </a:solidFill>
            <a:ln w="0">
              <a:noFill/>
              <a:prstDash val="solid"/>
              <a:round/>
              <a:headEnd/>
              <a:tailEnd/>
            </a:ln>
          </p:spPr>
          <p:txBody>
            <a:bodyPr wrap="square" rtlCol="0" anchor="ctr">
              <a:noAutofit/>
            </a:bodyPr>
            <a:lstStyle/>
            <a:p>
              <a:pPr algn="ctr"/>
              <a:endParaRPr lang="en-US" dirty="0"/>
            </a:p>
          </p:txBody>
        </p:sp>
        <p:sp>
          <p:nvSpPr>
            <p:cNvPr id="27" name="Rectangle 11">
              <a:extLst>
                <a:ext uri="{FF2B5EF4-FFF2-40B4-BE49-F238E27FC236}">
                  <a16:creationId xmlns:a16="http://schemas.microsoft.com/office/drawing/2014/main" id="{AC97B103-7494-4650-82C0-FC9F8D272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chemeClr val="accent1">
                <a:lumMod val="50000"/>
                <a:alpha val="25000"/>
              </a:schemeClr>
            </a:solidFill>
            <a:ln w="0">
              <a:noFill/>
              <a:prstDash val="solid"/>
              <a:round/>
              <a:headEnd/>
              <a:tailEnd/>
            </a:ln>
          </p:spPr>
          <p:txBody>
            <a:bodyPr wrap="square" rtlCol="0" anchor="ctr">
              <a:noAutofit/>
            </a:bodyPr>
            <a:lstStyle/>
            <a:p>
              <a:pPr algn="ctr"/>
              <a:endParaRPr lang="en-US" dirty="0"/>
            </a:p>
          </p:txBody>
        </p:sp>
      </p:grpSp>
      <p:sp>
        <p:nvSpPr>
          <p:cNvPr id="2" name="Title 1"/>
          <p:cNvSpPr>
            <a:spLocks noGrp="1"/>
          </p:cNvSpPr>
          <p:nvPr>
            <p:ph type="title"/>
          </p:nvPr>
        </p:nvSpPr>
        <p:spPr>
          <a:xfrm>
            <a:off x="1251677" y="619125"/>
            <a:ext cx="2652413" cy="5619749"/>
          </a:xfrm>
        </p:spPr>
        <p:txBody>
          <a:bodyPr anchor="ctr">
            <a:normAutofit/>
          </a:bodyPr>
          <a:lstStyle/>
          <a:p>
            <a:r>
              <a:rPr lang="en-US" sz="3700" b="1" i="1">
                <a:solidFill>
                  <a:srgbClr val="000000"/>
                </a:solidFill>
              </a:rPr>
              <a:t>International Day for the Elimination of Violence against Women</a:t>
            </a:r>
          </a:p>
        </p:txBody>
      </p:sp>
      <p:grpSp>
        <p:nvGrpSpPr>
          <p:cNvPr id="28" name="Group 13">
            <a:extLst>
              <a:ext uri="{FF2B5EF4-FFF2-40B4-BE49-F238E27FC236}">
                <a16:creationId xmlns:a16="http://schemas.microsoft.com/office/drawing/2014/main" id="{5D133F51-4E9D-4F0B-A452-875C6A52B6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000000"/>
            </a:solidFill>
            <a:ln w="0">
              <a:noFill/>
              <a:prstDash val="solid"/>
              <a:round/>
              <a:headEnd/>
              <a:tailEnd/>
            </a:ln>
          </p:spPr>
        </p:sp>
        <p:sp>
          <p:nvSpPr>
            <p:cNvPr id="29" name="Freeform 6">
              <a:extLst>
                <a:ext uri="{FF2B5EF4-FFF2-40B4-BE49-F238E27FC236}">
                  <a16:creationId xmlns:a16="http://schemas.microsoft.com/office/drawing/2014/main" id="{DF21B6AB-8AF5-4823-92E3-F33B9EAEF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4916250" y="619125"/>
            <a:ext cx="6508987" cy="5619750"/>
          </a:xfrm>
        </p:spPr>
        <p:txBody>
          <a:bodyPr anchor="ctr">
            <a:normAutofit/>
          </a:bodyPr>
          <a:lstStyle/>
          <a:p>
            <a:r>
              <a:rPr lang="en-US" sz="2000" b="1" i="1">
                <a:solidFill>
                  <a:schemeClr val="tx1">
                    <a:alpha val="60000"/>
                  </a:schemeClr>
                </a:solidFill>
              </a:rPr>
              <a:t>“Millions of women and girls around the world are assaulted beaten, raped, mutilated or even murdered in what constitutes appalling violations of their human rights…</a:t>
            </a:r>
          </a:p>
          <a:p>
            <a:r>
              <a:rPr lang="en-US" sz="2000" b="1" i="1">
                <a:solidFill>
                  <a:schemeClr val="tx1">
                    <a:alpha val="60000"/>
                  </a:schemeClr>
                </a:solidFill>
              </a:rPr>
              <a:t> We must fundamentally challenge the culture of discrimination that allows violence to continue. On this International Day I call on all all governments to make good on their pledges to end all forms of violence against women in all parts of the world, and I urge all people to support this important goal.</a:t>
            </a:r>
            <a:r>
              <a:rPr lang="en-US" sz="2000">
                <a:solidFill>
                  <a:schemeClr val="tx1">
                    <a:alpha val="60000"/>
                  </a:schemeClr>
                </a:solidFill>
              </a:rPr>
              <a:t>” </a:t>
            </a:r>
            <a:r>
              <a:rPr lang="en-US" sz="2000" b="1">
                <a:solidFill>
                  <a:schemeClr val="tx1">
                    <a:alpha val="60000"/>
                  </a:schemeClr>
                </a:solidFill>
              </a:rPr>
              <a:t>Secretary General Ban Ki-moon, Message November 25, 2012</a:t>
            </a:r>
          </a:p>
          <a:p>
            <a:endParaRPr lang="en-US" sz="2000">
              <a:solidFill>
                <a:schemeClr val="tx1">
                  <a:alpha val="60000"/>
                </a:schemeClr>
              </a:solidFill>
            </a:endParaRPr>
          </a:p>
          <a:p>
            <a:endParaRPr lang="en-US" sz="2000">
              <a:solidFill>
                <a:schemeClr val="tx1">
                  <a:alpha val="60000"/>
                </a:schemeClr>
              </a:solidFill>
            </a:endParaRPr>
          </a:p>
        </p:txBody>
      </p:sp>
    </p:spTree>
    <p:extLst>
      <p:ext uri="{BB962C8B-B14F-4D97-AF65-F5344CB8AC3E}">
        <p14:creationId xmlns:p14="http://schemas.microsoft.com/office/powerpoint/2010/main" val="695683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65B27-7E65-0A44-9DB3-83D20A95BEE2}"/>
              </a:ext>
            </a:extLst>
          </p:cNvPr>
          <p:cNvSpPr>
            <a:spLocks noGrp="1"/>
          </p:cNvSpPr>
          <p:nvPr>
            <p:ph type="title"/>
          </p:nvPr>
        </p:nvSpPr>
        <p:spPr>
          <a:xfrm>
            <a:off x="686834" y="1153572"/>
            <a:ext cx="3200400" cy="4461163"/>
          </a:xfrm>
        </p:spPr>
        <p:txBody>
          <a:bodyPr>
            <a:normAutofit/>
          </a:bodyPr>
          <a:lstStyle/>
          <a:p>
            <a:r>
              <a:rPr lang="en-US" b="1">
                <a:solidFill>
                  <a:srgbClr val="FFFFFF"/>
                </a:solidFill>
              </a:rPr>
              <a:t>Universal Health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DDEAFB2-95A2-644B-884C-1487CE92B1C8}"/>
              </a:ext>
            </a:extLst>
          </p:cNvPr>
          <p:cNvSpPr>
            <a:spLocks noGrp="1"/>
          </p:cNvSpPr>
          <p:nvPr>
            <p:ph idx="1"/>
          </p:nvPr>
        </p:nvSpPr>
        <p:spPr>
          <a:xfrm>
            <a:off x="4447308" y="591344"/>
            <a:ext cx="6906491" cy="5585619"/>
          </a:xfrm>
        </p:spPr>
        <p:txBody>
          <a:bodyPr anchor="ctr">
            <a:normAutofit/>
          </a:bodyPr>
          <a:lstStyle/>
          <a:p>
            <a:pPr marL="0" indent="0" algn="ctr">
              <a:buNone/>
            </a:pPr>
            <a:r>
              <a:rPr lang="en-US" sz="2600" b="1" dirty="0"/>
              <a:t>All individuals and communities receive the full range of quality health services they need without suffering financial hardship</a:t>
            </a:r>
            <a:r>
              <a:rPr lang="en-US" sz="2600" dirty="0"/>
              <a:t>. </a:t>
            </a:r>
            <a:r>
              <a:rPr lang="en-US" sz="2600" b="1" dirty="0"/>
              <a:t> </a:t>
            </a:r>
          </a:p>
          <a:p>
            <a:pPr marL="0" indent="0" algn="ctr">
              <a:buNone/>
            </a:pPr>
            <a:endParaRPr lang="en-US" sz="2600" b="1" dirty="0"/>
          </a:p>
          <a:p>
            <a:pPr algn="ctr"/>
            <a:r>
              <a:rPr lang="en-US" sz="2600" b="1" i="1" dirty="0"/>
              <a:t>Health promotion </a:t>
            </a:r>
          </a:p>
          <a:p>
            <a:pPr algn="ctr"/>
            <a:r>
              <a:rPr lang="en-US" sz="2600" b="1" i="1" dirty="0"/>
              <a:t>Disease  prevention</a:t>
            </a:r>
          </a:p>
          <a:p>
            <a:pPr algn="ctr"/>
            <a:r>
              <a:rPr lang="en-US" sz="2600" b="1" i="1" dirty="0"/>
              <a:t>Treatment</a:t>
            </a:r>
          </a:p>
          <a:p>
            <a:pPr algn="ctr"/>
            <a:r>
              <a:rPr lang="en-US" sz="2600" b="1" i="1" dirty="0"/>
              <a:t>Rehabilitation</a:t>
            </a:r>
          </a:p>
          <a:p>
            <a:pPr algn="ctr"/>
            <a:r>
              <a:rPr lang="en-US" sz="2600" b="1" i="1" dirty="0"/>
              <a:t>Palliative Care</a:t>
            </a:r>
          </a:p>
          <a:p>
            <a:endParaRPr lang="en-US" sz="2600" b="1" dirty="0"/>
          </a:p>
        </p:txBody>
      </p:sp>
    </p:spTree>
    <p:extLst>
      <p:ext uri="{BB962C8B-B14F-4D97-AF65-F5344CB8AC3E}">
        <p14:creationId xmlns:p14="http://schemas.microsoft.com/office/powerpoint/2010/main" val="3476712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648C0-D06E-3744-9370-94D5AA25EFDC}"/>
              </a:ext>
            </a:extLst>
          </p:cNvPr>
          <p:cNvSpPr>
            <a:spLocks noGrp="1"/>
          </p:cNvSpPr>
          <p:nvPr>
            <p:ph type="title"/>
          </p:nvPr>
        </p:nvSpPr>
        <p:spPr>
          <a:xfrm>
            <a:off x="686834" y="1153572"/>
            <a:ext cx="3200400" cy="4461163"/>
          </a:xfrm>
        </p:spPr>
        <p:txBody>
          <a:bodyPr>
            <a:normAutofit/>
          </a:bodyPr>
          <a:lstStyle/>
          <a:p>
            <a:r>
              <a:rPr lang="en-US" b="1">
                <a:solidFill>
                  <a:srgbClr val="FFFFFF"/>
                </a:solidFill>
              </a:rPr>
              <a:t>Key Priorities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2886C6-22F9-CF45-91E4-FE95799ECA80}"/>
              </a:ext>
            </a:extLst>
          </p:cNvPr>
          <p:cNvSpPr>
            <a:spLocks noGrp="1"/>
          </p:cNvSpPr>
          <p:nvPr>
            <p:ph idx="1"/>
          </p:nvPr>
        </p:nvSpPr>
        <p:spPr>
          <a:xfrm>
            <a:off x="4447308" y="591344"/>
            <a:ext cx="6906491" cy="5585619"/>
          </a:xfrm>
        </p:spPr>
        <p:txBody>
          <a:bodyPr anchor="ctr">
            <a:normAutofit/>
          </a:bodyPr>
          <a:lstStyle/>
          <a:p>
            <a:pPr algn="ctr"/>
            <a:r>
              <a:rPr lang="en-US" b="1" dirty="0"/>
              <a:t>Invest in and Strengthen Primary Health Care</a:t>
            </a:r>
          </a:p>
          <a:p>
            <a:pPr algn="ctr"/>
            <a:r>
              <a:rPr lang="en-US" b="1" dirty="0"/>
              <a:t>Health Financing</a:t>
            </a:r>
          </a:p>
          <a:p>
            <a:pPr algn="ctr"/>
            <a:r>
              <a:rPr lang="en-US" b="1" dirty="0"/>
              <a:t>People-centered health systems: Resilient &amp; Sustainable</a:t>
            </a:r>
          </a:p>
          <a:p>
            <a:pPr algn="ctr"/>
            <a:r>
              <a:rPr lang="en-US" b="1" dirty="0"/>
              <a:t>Strengthen healthcare workforces</a:t>
            </a:r>
          </a:p>
        </p:txBody>
      </p:sp>
    </p:spTree>
    <p:extLst>
      <p:ext uri="{BB962C8B-B14F-4D97-AF65-F5344CB8AC3E}">
        <p14:creationId xmlns:p14="http://schemas.microsoft.com/office/powerpoint/2010/main" val="170003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9" name="Picture 2" descr="Picture 2"/>
          <p:cNvPicPr>
            <a:picLocks noChangeAspect="1"/>
          </p:cNvPicPr>
          <p:nvPr/>
        </p:nvPicPr>
        <p:blipFill>
          <a:blip r:embed="rId2"/>
          <a:stretch>
            <a:fillRect/>
          </a:stretch>
        </p:blipFill>
        <p:spPr>
          <a:xfrm>
            <a:off x="2133600" y="457200"/>
            <a:ext cx="7924800" cy="5943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3266" name="Object 2"/>
          <p:cNvGraphicFramePr>
            <a:graphicFrameLocks noChangeAspect="1"/>
          </p:cNvGraphicFramePr>
          <p:nvPr>
            <p:extLst>
              <p:ext uri="{D42A27DB-BD31-4B8C-83A1-F6EECF244321}">
                <p14:modId xmlns:p14="http://schemas.microsoft.com/office/powerpoint/2010/main" val="3740483682"/>
              </p:ext>
            </p:extLst>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36875" name="Photo Editor Photo" r:id="rId3" imgW="6706181" imgH="4511431" progId="MSPhotoEd.3">
                  <p:embed/>
                </p:oleObj>
              </mc:Choice>
              <mc:Fallback>
                <p:oleObj name="Photo Editor Photo" r:id="rId3" imgW="6706181" imgH="4511431" progId="MSPhotoEd.3">
                  <p:embed/>
                  <p:pic>
                    <p:nvPicPr>
                      <p:cNvPr id="5232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 name="Object 2">
            <a:extLst>
              <a:ext uri="{FF2B5EF4-FFF2-40B4-BE49-F238E27FC236}">
                <a16:creationId xmlns:a16="http://schemas.microsoft.com/office/drawing/2014/main" id="{1BDBDAFA-27C1-194F-82F3-D520C2175E98}"/>
              </a:ext>
            </a:extLst>
          </p:cNvPr>
          <p:cNvGraphicFramePr>
            <a:graphicFrameLocks noChangeAspect="1"/>
          </p:cNvGraphicFramePr>
          <p:nvPr>
            <p:extLst>
              <p:ext uri="{D42A27DB-BD31-4B8C-83A1-F6EECF244321}">
                <p14:modId xmlns:p14="http://schemas.microsoft.com/office/powerpoint/2010/main" val="3740483682"/>
              </p:ext>
            </p:extLst>
          </p:nvPr>
        </p:nvGraphicFramePr>
        <p:xfrm>
          <a:off x="1676400" y="152400"/>
          <a:ext cx="9144000" cy="6858000"/>
        </p:xfrm>
        <a:graphic>
          <a:graphicData uri="http://schemas.openxmlformats.org/presentationml/2006/ole">
            <mc:AlternateContent xmlns:mc="http://schemas.openxmlformats.org/markup-compatibility/2006">
              <mc:Choice xmlns:v="urn:schemas-microsoft-com:vml" Requires="v">
                <p:oleObj spid="_x0000_s36876" name="Photo Editor Photo" r:id="rId3" imgW="6706181" imgH="4511431" progId="MSPhotoEd.3">
                  <p:embed/>
                </p:oleObj>
              </mc:Choice>
              <mc:Fallback>
                <p:oleObj name="Photo Editor Photo" r:id="rId3" imgW="6706181" imgH="4511431" progId="MSPhotoEd.3">
                  <p:embed/>
                  <p:pic>
                    <p:nvPicPr>
                      <p:cNvPr id="5232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24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7" name="Picture 2" descr="Picture 2"/>
          <p:cNvPicPr>
            <a:picLocks noChangeAspect="1"/>
          </p:cNvPicPr>
          <p:nvPr/>
        </p:nvPicPr>
        <p:blipFill>
          <a:blip r:embed="rId2"/>
          <a:stretch>
            <a:fillRect/>
          </a:stretch>
        </p:blipFill>
        <p:spPr>
          <a:xfrm>
            <a:off x="3911727" y="457200"/>
            <a:ext cx="4368546" cy="5943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9" name="Picture 1" descr="Picture 1"/>
          <p:cNvPicPr>
            <a:picLocks noChangeAspect="1"/>
          </p:cNvPicPr>
          <p:nvPr/>
        </p:nvPicPr>
        <p:blipFill>
          <a:blip r:embed="rId2"/>
          <a:stretch>
            <a:fillRect/>
          </a:stretch>
        </p:blipFill>
        <p:spPr>
          <a:xfrm>
            <a:off x="2298172" y="457200"/>
            <a:ext cx="7595655" cy="5943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Freeform: Shape 114">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1" name="Picture 1" descr="Picture 1"/>
          <p:cNvPicPr>
            <a:picLocks noChangeAspect="1"/>
          </p:cNvPicPr>
          <p:nvPr/>
        </p:nvPicPr>
        <p:blipFill>
          <a:blip r:embed="rId2"/>
          <a:stretch>
            <a:fillRect/>
          </a:stretch>
        </p:blipFill>
        <p:spPr>
          <a:xfrm>
            <a:off x="2479154" y="1112293"/>
            <a:ext cx="5172921" cy="4633414"/>
          </a:xfrm>
          <a:prstGeom prst="rect">
            <a:avLst/>
          </a:prstGeom>
        </p:spPr>
      </p:pic>
      <p:grpSp>
        <p:nvGrpSpPr>
          <p:cNvPr id="117" name="Group 116">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8"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9"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0" name="Picture 2" descr="scan0024"/>
          <p:cNvPicPr>
            <a:picLocks noChangeAspect="1" noChangeArrowheads="1"/>
          </p:cNvPicPr>
          <p:nvPr/>
        </p:nvPicPr>
        <p:blipFill>
          <a:blip r:embed="rId3"/>
          <a:stretch>
            <a:fillRect/>
          </a:stretch>
        </p:blipFill>
        <p:spPr bwMode="auto">
          <a:xfrm>
            <a:off x="4137424" y="457200"/>
            <a:ext cx="3917152" cy="5943600"/>
          </a:xfrm>
          <a:prstGeom prst="rect">
            <a:avLst/>
          </a:prstGeom>
          <a:noFill/>
        </p:spPr>
      </p:pic>
    </p:spTree>
    <p:extLst>
      <p:ext uri="{BB962C8B-B14F-4D97-AF65-F5344CB8AC3E}">
        <p14:creationId xmlns:p14="http://schemas.microsoft.com/office/powerpoint/2010/main" val="522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1E8E59B-B221-3241-8C83-59B7D228B8C2}"/>
              </a:ext>
            </a:extLst>
          </p:cNvPr>
          <p:cNvPicPr>
            <a:picLocks noGrp="1" noChangeAspect="1"/>
          </p:cNvPicPr>
          <p:nvPr>
            <p:ph idx="1"/>
          </p:nvPr>
        </p:nvPicPr>
        <p:blipFill>
          <a:blip r:embed="rId2"/>
          <a:stretch>
            <a:fillRect/>
          </a:stretch>
        </p:blipFill>
        <p:spPr>
          <a:xfrm>
            <a:off x="2926080" y="457200"/>
            <a:ext cx="6339839" cy="5943600"/>
          </a:xfrm>
          <a:prstGeom prst="rect">
            <a:avLst/>
          </a:prstGeom>
        </p:spPr>
      </p:pic>
    </p:spTree>
    <p:extLst>
      <p:ext uri="{BB962C8B-B14F-4D97-AF65-F5344CB8AC3E}">
        <p14:creationId xmlns:p14="http://schemas.microsoft.com/office/powerpoint/2010/main" val="4277809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1733" name="Rectangle 135">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876" name="Picture 4" descr="DSC00762"/>
          <p:cNvPicPr>
            <a:picLocks noChangeAspect="1" noChangeArrowheads="1"/>
          </p:cNvPicPr>
          <p:nvPr/>
        </p:nvPicPr>
        <p:blipFill rotWithShape="1">
          <a:blip r:embed="rId3"/>
          <a:srcRect t="1617" b="30785"/>
          <a:stretch/>
        </p:blipFill>
        <p:spPr bwMode="auto">
          <a:xfrm>
            <a:off x="684575" y="685800"/>
            <a:ext cx="10821625" cy="5486400"/>
          </a:xfrm>
          <a:prstGeom prst="rect">
            <a:avLst/>
          </a:prstGeom>
          <a:noFill/>
        </p:spPr>
      </p:pic>
    </p:spTree>
    <p:extLst>
      <p:ext uri="{BB962C8B-B14F-4D97-AF65-F5344CB8AC3E}">
        <p14:creationId xmlns:p14="http://schemas.microsoft.com/office/powerpoint/2010/main" val="1700128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386" name="Rectangle 2"/>
          <p:cNvSpPr>
            <a:spLocks noGrp="1" noChangeArrowheads="1"/>
          </p:cNvSpPr>
          <p:nvPr>
            <p:ph type="title"/>
          </p:nvPr>
        </p:nvSpPr>
        <p:spPr>
          <a:xfrm>
            <a:off x="524741" y="620392"/>
            <a:ext cx="3808268" cy="5504688"/>
          </a:xfrm>
        </p:spPr>
        <p:txBody>
          <a:bodyPr>
            <a:normAutofit/>
          </a:bodyPr>
          <a:lstStyle/>
          <a:p>
            <a:r>
              <a:rPr lang="en-US" sz="5100" b="1">
                <a:solidFill>
                  <a:schemeClr val="bg1"/>
                </a:solidFill>
                <a:latin typeface="Monotype Corsiva" pitchFamily="66" charset="0"/>
              </a:rPr>
              <a:t>Compassionate Self-Care</a:t>
            </a:r>
          </a:p>
        </p:txBody>
      </p:sp>
      <p:graphicFrame>
        <p:nvGraphicFramePr>
          <p:cNvPr id="656389" name="Rectangle 3">
            <a:extLst>
              <a:ext uri="{FF2B5EF4-FFF2-40B4-BE49-F238E27FC236}">
                <a16:creationId xmlns:a16="http://schemas.microsoft.com/office/drawing/2014/main" id="{BD68224B-EF0D-D2C5-2246-E7005CA94004}"/>
              </a:ext>
            </a:extLst>
          </p:cNvPr>
          <p:cNvGraphicFramePr/>
          <p:nvPr>
            <p:extLst>
              <p:ext uri="{D42A27DB-BD31-4B8C-83A1-F6EECF244321}">
                <p14:modId xmlns:p14="http://schemas.microsoft.com/office/powerpoint/2010/main" val="41549242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6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5380" name="Picture 4" descr="THEEEEEEEEEEEEEE 009"/>
          <p:cNvPicPr>
            <a:picLocks noChangeAspect="1" noChangeArrowheads="1"/>
          </p:cNvPicPr>
          <p:nvPr/>
        </p:nvPicPr>
        <p:blipFill>
          <a:blip r:embed="rId2"/>
          <a:stretch>
            <a:fillRect/>
          </a:stretch>
        </p:blipFill>
        <p:spPr bwMode="auto">
          <a:xfrm>
            <a:off x="3958103" y="643467"/>
            <a:ext cx="4275793" cy="557106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5" name="Picture 2" descr="Picture 2"/>
          <p:cNvPicPr>
            <a:picLocks noChangeAspect="1"/>
          </p:cNvPicPr>
          <p:nvPr/>
        </p:nvPicPr>
        <p:blipFill>
          <a:blip r:embed="rId2"/>
          <a:stretch>
            <a:fillRect/>
          </a:stretch>
        </p:blipFill>
        <p:spPr>
          <a:xfrm>
            <a:off x="4067746" y="457200"/>
            <a:ext cx="4056507" cy="59436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Grp="1" noChangeAspect="1" noChangeArrowheads="1"/>
          </p:cNvPicPr>
          <p:nvPr>
            <p:ph idx="1"/>
          </p:nvPr>
        </p:nvPicPr>
        <p:blipFill>
          <a:blip r:embed="rId2"/>
          <a:stretch>
            <a:fillRect/>
          </a:stretch>
        </p:blipFill>
        <p:spPr bwMode="auto">
          <a:xfrm>
            <a:off x="2449619" y="457200"/>
            <a:ext cx="7292761" cy="5943600"/>
          </a:xfrm>
          <a:prstGeom prst="rect">
            <a:avLst/>
          </a:prstGeom>
          <a:noFill/>
        </p:spPr>
      </p:pic>
    </p:spTree>
    <p:extLst>
      <p:ext uri="{BB962C8B-B14F-4D97-AF65-F5344CB8AC3E}">
        <p14:creationId xmlns:p14="http://schemas.microsoft.com/office/powerpoint/2010/main" val="990472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43193" y="489507"/>
            <a:ext cx="3091607" cy="1655483"/>
          </a:xfrm>
        </p:spPr>
        <p:txBody>
          <a:bodyPr anchor="b">
            <a:normAutofit/>
          </a:bodyPr>
          <a:lstStyle/>
          <a:p>
            <a:r>
              <a:rPr lang="en-US" sz="4000"/>
              <a:t>Neuroscience of Altruism</a:t>
            </a:r>
          </a:p>
        </p:txBody>
      </p:sp>
      <p:pic>
        <p:nvPicPr>
          <p:cNvPr id="5" name="Picture 4" descr="Human brain nerve cells">
            <a:extLst>
              <a:ext uri="{FF2B5EF4-FFF2-40B4-BE49-F238E27FC236}">
                <a16:creationId xmlns:a16="http://schemas.microsoft.com/office/drawing/2014/main" id="{085ABA35-4FD3-85AF-7622-512BF7FD6D1C}"/>
              </a:ext>
            </a:extLst>
          </p:cNvPr>
          <p:cNvPicPr>
            <a:picLocks noChangeAspect="1"/>
          </p:cNvPicPr>
          <p:nvPr/>
        </p:nvPicPr>
        <p:blipFill rotWithShape="1">
          <a:blip r:embed="rId2"/>
          <a:srcRect r="5022"/>
          <a:stretch/>
        </p:blipFill>
        <p:spPr>
          <a:xfrm>
            <a:off x="20" y="431"/>
            <a:ext cx="8115280" cy="6408311"/>
          </a:xfrm>
          <a:prstGeom prst="rect">
            <a:avLst/>
          </a:prstGeom>
        </p:spPr>
      </p:pic>
      <p:sp>
        <p:nvSpPr>
          <p:cNvPr id="3" name="Content Placeholder 2"/>
          <p:cNvSpPr>
            <a:spLocks noGrp="1"/>
          </p:cNvSpPr>
          <p:nvPr>
            <p:ph idx="1"/>
          </p:nvPr>
        </p:nvSpPr>
        <p:spPr>
          <a:xfrm>
            <a:off x="8643193" y="2418408"/>
            <a:ext cx="2942813" cy="3540265"/>
          </a:xfrm>
        </p:spPr>
        <p:txBody>
          <a:bodyPr>
            <a:normAutofit/>
          </a:bodyPr>
          <a:lstStyle/>
          <a:p>
            <a:r>
              <a:rPr lang="en-US" sz="2000"/>
              <a:t>Mirror Neurons : Empathy, Compassion </a:t>
            </a:r>
          </a:p>
          <a:p>
            <a:r>
              <a:rPr lang="en-US" sz="2000"/>
              <a:t>Compassion and Altruism can be cultivated</a:t>
            </a:r>
          </a:p>
          <a:p>
            <a:r>
              <a:rPr lang="en-US" sz="2000"/>
              <a:t>Altruism increased engagement of neural systems</a:t>
            </a:r>
          </a:p>
          <a:p>
            <a:r>
              <a:rPr lang="en-US" sz="2000"/>
              <a:t>Dopaminergic system interacts with oxytocin and vasopressin</a:t>
            </a:r>
          </a:p>
          <a:p>
            <a:endParaRPr lang="en-US" sz="200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761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856" name="Oval 73">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850" name="Rectangle 2"/>
          <p:cNvSpPr>
            <a:spLocks noGrp="1" noChangeArrowheads="1"/>
          </p:cNvSpPr>
          <p:nvPr>
            <p:ph type="title"/>
          </p:nvPr>
        </p:nvSpPr>
        <p:spPr>
          <a:xfrm>
            <a:off x="1102368" y="1877492"/>
            <a:ext cx="4030132" cy="3215373"/>
          </a:xfrm>
        </p:spPr>
        <p:txBody>
          <a:bodyPr>
            <a:normAutofit/>
          </a:bodyPr>
          <a:lstStyle/>
          <a:p>
            <a:pPr algn="ctr" eaLnBrk="1" hangingPunct="1">
              <a:defRPr/>
            </a:pPr>
            <a:r>
              <a:rPr lang="en-US" b="1">
                <a:solidFill>
                  <a:schemeClr val="bg1"/>
                </a:solidFill>
                <a:latin typeface="Comic Sans MS" pitchFamily="66" charset="0"/>
              </a:rPr>
              <a:t>Broken Places</a:t>
            </a:r>
          </a:p>
        </p:txBody>
      </p:sp>
      <p:grpSp>
        <p:nvGrpSpPr>
          <p:cNvPr id="80" name="Group 79">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81" name="Freeform: Shape 8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84"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8" name="Oval 87">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2851" name="Rectangle 3"/>
          <p:cNvSpPr>
            <a:spLocks noGrp="1" noChangeArrowheads="1"/>
          </p:cNvSpPr>
          <p:nvPr>
            <p:ph type="body" idx="1"/>
          </p:nvPr>
        </p:nvSpPr>
        <p:spPr>
          <a:xfrm>
            <a:off x="6234868" y="1130846"/>
            <a:ext cx="5217173" cy="4351338"/>
          </a:xfrm>
        </p:spPr>
        <p:txBody>
          <a:bodyPr>
            <a:normAutofit/>
          </a:bodyPr>
          <a:lstStyle/>
          <a:p>
            <a:pPr eaLnBrk="1" hangingPunct="1"/>
            <a:r>
              <a:rPr lang="en-US" b="1">
                <a:solidFill>
                  <a:schemeClr val="bg1"/>
                </a:solidFill>
                <a:latin typeface="Lucida Sans" charset="0"/>
              </a:rPr>
              <a:t>“The world breaks everyone and afterwards some are strong at the broken places.”</a:t>
            </a:r>
          </a:p>
          <a:p>
            <a:pPr eaLnBrk="1" hangingPunct="1"/>
            <a:r>
              <a:rPr lang="en-US">
                <a:solidFill>
                  <a:schemeClr val="bg1"/>
                </a:solidFill>
                <a:latin typeface="Comic Sans MS" charset="0"/>
              </a:rPr>
              <a:t> </a:t>
            </a:r>
            <a:r>
              <a:rPr lang="en-US">
                <a:solidFill>
                  <a:schemeClr val="bg1"/>
                </a:solidFill>
                <a:latin typeface="Lucida Sans" charset="0"/>
              </a:rPr>
              <a:t>Ernest Hemingway, </a:t>
            </a:r>
            <a:r>
              <a:rPr lang="en-US" u="sng">
                <a:solidFill>
                  <a:schemeClr val="bg1"/>
                </a:solidFill>
                <a:latin typeface="Lucida Sans" charset="0"/>
              </a:rPr>
              <a:t>A Farewell to Arms</a:t>
            </a:r>
          </a:p>
        </p:txBody>
      </p:sp>
      <p:grpSp>
        <p:nvGrpSpPr>
          <p:cNvPr id="92"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93" name="Freeform: Shape 92">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TextBox 4"/>
          <p:cNvSpPr txBox="1"/>
          <p:nvPr/>
        </p:nvSpPr>
        <p:spPr>
          <a:xfrm>
            <a:off x="8340289" y="1464249"/>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13244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Title 1"/>
          <p:cNvSpPr txBox="1">
            <a:spLocks noGrp="1"/>
          </p:cNvSpPr>
          <p:nvPr>
            <p:ph type="title"/>
          </p:nvPr>
        </p:nvSpPr>
        <p:spPr>
          <a:xfrm>
            <a:off x="838200" y="365125"/>
            <a:ext cx="5558489" cy="1325563"/>
          </a:xfrm>
          <a:prstGeom prst="rect">
            <a:avLst/>
          </a:prstGeom>
        </p:spPr>
        <p:txBody>
          <a:bodyPr>
            <a:normAutofit/>
          </a:bodyPr>
          <a:lstStyle>
            <a:lvl1pPr>
              <a:defRPr sz="9600">
                <a:solidFill>
                  <a:srgbClr val="0000FF"/>
                </a:solidFill>
                <a:latin typeface="Monotype Corsiva"/>
                <a:ea typeface="Monotype Corsiva"/>
                <a:cs typeface="Monotype Corsiva"/>
                <a:sym typeface="Monotype Corsiva"/>
              </a:defRPr>
            </a:lvl1pPr>
          </a:lstStyle>
          <a:p>
            <a:r>
              <a:rPr lang="en-US" sz="7400"/>
              <a:t>One’s Mind….</a:t>
            </a:r>
          </a:p>
        </p:txBody>
      </p:sp>
      <p:sp>
        <p:nvSpPr>
          <p:cNvPr id="133" name="Freeform: Shape 13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0" name="Content Placeholder 2"/>
          <p:cNvSpPr txBox="1">
            <a:spLocks noGrp="1"/>
          </p:cNvSpPr>
          <p:nvPr>
            <p:ph type="body" idx="1"/>
          </p:nvPr>
        </p:nvSpPr>
        <p:spPr>
          <a:xfrm>
            <a:off x="838200" y="1825625"/>
            <a:ext cx="5558489" cy="4351338"/>
          </a:xfrm>
          <a:prstGeom prst="rect">
            <a:avLst/>
          </a:prstGeom>
        </p:spPr>
        <p:txBody>
          <a:bodyPr>
            <a:normAutofit/>
          </a:bodyPr>
          <a:lstStyle/>
          <a:p>
            <a:pPr marL="281177" indent="-281177" defTabSz="749808">
              <a:spcBef>
                <a:spcPts val="1900"/>
              </a:spcBef>
              <a:defRPr sz="4838">
                <a:solidFill>
                  <a:srgbClr val="9039A3"/>
                </a:solidFill>
                <a:latin typeface="Monotype Corsiva"/>
                <a:ea typeface="Monotype Corsiva"/>
                <a:cs typeface="Monotype Corsiva"/>
                <a:sym typeface="Monotype Corsiva"/>
              </a:defRPr>
            </a:pPr>
            <a:r>
              <a:t>…Once stretched by a new idea, </a:t>
            </a:r>
            <a:endParaRPr lang="en-US"/>
          </a:p>
          <a:p>
            <a:pPr marL="281177" indent="-281177" defTabSz="749808">
              <a:spcBef>
                <a:spcPts val="1900"/>
              </a:spcBef>
              <a:defRPr sz="4838">
                <a:solidFill>
                  <a:srgbClr val="9039A3"/>
                </a:solidFill>
                <a:latin typeface="Monotype Corsiva"/>
                <a:ea typeface="Monotype Corsiva"/>
                <a:cs typeface="Monotype Corsiva"/>
                <a:sym typeface="Monotype Corsiva"/>
              </a:defRPr>
            </a:pPr>
            <a:r>
              <a:t>never again retains its original dimension.</a:t>
            </a:r>
            <a:endParaRPr lang="en-US"/>
          </a:p>
          <a:p>
            <a:pPr marL="281177" indent="-281177" defTabSz="749808">
              <a:spcBef>
                <a:spcPts val="1900"/>
              </a:spcBef>
              <a:defRPr sz="1721"/>
            </a:pPr>
            <a:endParaRPr lang="en-US"/>
          </a:p>
          <a:p>
            <a:pPr marL="3186683" lvl="8" indent="-187452" defTabSz="749808">
              <a:spcBef>
                <a:spcPts val="400"/>
              </a:spcBef>
              <a:defRPr sz="1721">
                <a:latin typeface="Mistral"/>
                <a:ea typeface="Mistral"/>
                <a:cs typeface="Mistral"/>
                <a:sym typeface="Mistral"/>
              </a:defRPr>
            </a:pPr>
            <a:r>
              <a:t>Oliver Wendell Holmes</a:t>
            </a:r>
            <a:endParaRPr lang="en-US"/>
          </a:p>
        </p:txBody>
      </p:sp>
      <p:sp>
        <p:nvSpPr>
          <p:cNvPr id="135" name="Oval 13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Block Arc 13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Freeform: Shape 13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41" name="Straight Connector 14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3" name="Freeform: Shape 14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5" name="Arc 14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 name="Freeform: Shape 14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7" name="Picture 2" descr="Picture 2"/>
          <p:cNvPicPr>
            <a:picLocks noChangeAspect="1"/>
          </p:cNvPicPr>
          <p:nvPr/>
        </p:nvPicPr>
        <p:blipFill>
          <a:blip r:embed="rId2"/>
          <a:stretch>
            <a:fillRect/>
          </a:stretch>
        </p:blipFill>
        <p:spPr>
          <a:xfrm>
            <a:off x="4154373" y="457200"/>
            <a:ext cx="3883254" cy="59436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Title 1"/>
          <p:cNvSpPr txBox="1">
            <a:spLocks noGrp="1"/>
          </p:cNvSpPr>
          <p:nvPr>
            <p:ph type="title"/>
          </p:nvPr>
        </p:nvSpPr>
        <p:spPr>
          <a:xfrm>
            <a:off x="1322754" y="1522820"/>
            <a:ext cx="2748041" cy="3601914"/>
          </a:xfrm>
          <a:prstGeom prst="rect">
            <a:avLst/>
          </a:prstGeom>
        </p:spPr>
        <p:txBody>
          <a:bodyPr anchor="ctr">
            <a:normAutofit/>
          </a:bodyPr>
          <a:lstStyle>
            <a:lvl1pPr>
              <a:defRPr sz="8000">
                <a:latin typeface="Noteworthy Bold"/>
                <a:ea typeface="Noteworthy Bold"/>
                <a:cs typeface="Noteworthy Bold"/>
                <a:sym typeface="Noteworthy Bold"/>
              </a:defRPr>
            </a:lvl1pPr>
          </a:lstStyle>
          <a:p>
            <a:r>
              <a:rPr lang="en-US" sz="3600">
                <a:solidFill>
                  <a:srgbClr val="FFFFFF"/>
                </a:solidFill>
              </a:rPr>
              <a:t>Civil Society</a:t>
            </a:r>
          </a:p>
        </p:txBody>
      </p:sp>
      <p:graphicFrame>
        <p:nvGraphicFramePr>
          <p:cNvPr id="388" name="Content Placeholder 2">
            <a:extLst>
              <a:ext uri="{FF2B5EF4-FFF2-40B4-BE49-F238E27FC236}">
                <a16:creationId xmlns:a16="http://schemas.microsoft.com/office/drawing/2014/main" id="{EFC754CF-C66C-F660-9469-F1882696AB7B}"/>
              </a:ext>
            </a:extLst>
          </p:cNvPr>
          <p:cNvGraphicFramePr/>
          <p:nvPr>
            <p:extLst>
              <p:ext uri="{D42A27DB-BD31-4B8C-83A1-F6EECF244321}">
                <p14:modId xmlns:p14="http://schemas.microsoft.com/office/powerpoint/2010/main" val="2511794003"/>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Picture 1" descr="Picture 1"/>
          <p:cNvPicPr>
            <a:picLocks noChangeAspect="1"/>
          </p:cNvPicPr>
          <p:nvPr/>
        </p:nvPicPr>
        <p:blipFill>
          <a:blip r:embed="rId2"/>
          <a:stretch>
            <a:fillRect/>
          </a:stretch>
        </p:blipFill>
        <p:spPr>
          <a:xfrm>
            <a:off x="3124200" y="457200"/>
            <a:ext cx="5943600" cy="59436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3" name="Rectangle 7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Shape 7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Right Triangle 8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1" name="Picture 1" descr="Picture 1"/>
          <p:cNvPicPr>
            <a:picLocks noChangeAspect="1"/>
          </p:cNvPicPr>
          <p:nvPr/>
        </p:nvPicPr>
        <p:blipFill>
          <a:blip r:embed="rId2"/>
          <a:stretch>
            <a:fillRect/>
          </a:stretch>
        </p:blipFill>
        <p:spPr>
          <a:xfrm>
            <a:off x="2353705" y="918546"/>
            <a:ext cx="4963625" cy="49793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 name="Title 1"/>
          <p:cNvSpPr txBox="1">
            <a:spLocks noGrp="1"/>
          </p:cNvSpPr>
          <p:nvPr>
            <p:ph type="title"/>
          </p:nvPr>
        </p:nvSpPr>
        <p:spPr>
          <a:xfrm>
            <a:off x="4965430" y="629266"/>
            <a:ext cx="6586491" cy="1676603"/>
          </a:xfrm>
          <a:prstGeom prst="rect">
            <a:avLst/>
          </a:prstGeom>
        </p:spPr>
        <p:txBody>
          <a:bodyPr>
            <a:normAutofit fontScale="90000"/>
          </a:bodyPr>
          <a:lstStyle>
            <a:lvl1pPr>
              <a:defRPr>
                <a:latin typeface="Noteworthy Bold"/>
                <a:ea typeface="Noteworthy Bold"/>
                <a:cs typeface="Noteworthy Bold"/>
                <a:sym typeface="Noteworthy Bold"/>
              </a:defRPr>
            </a:lvl1pPr>
          </a:lstStyle>
          <a:p>
            <a:pPr algn="ctr"/>
            <a:br>
              <a:rPr lang="en-US" sz="5400" b="1" dirty="0"/>
            </a:br>
            <a:r>
              <a:rPr lang="en-US" sz="5400" b="1" dirty="0"/>
              <a:t>GLOBAL GOALS</a:t>
            </a:r>
            <a:br>
              <a:rPr lang="en-US" sz="5400" b="1" dirty="0"/>
            </a:br>
            <a:r>
              <a:rPr lang="en-US" sz="3100" b="1" dirty="0">
                <a:solidFill>
                  <a:srgbClr val="0070C0"/>
                </a:solidFill>
              </a:rPr>
              <a:t>People:</a:t>
            </a:r>
            <a:r>
              <a:rPr lang="en-US" sz="3100" b="1" dirty="0">
                <a:solidFill>
                  <a:srgbClr val="00B0F0"/>
                </a:solidFill>
              </a:rPr>
              <a:t> End poverty and hunger in all forms and ensure dignity and equality</a:t>
            </a:r>
            <a:br>
              <a:rPr lang="en-US" sz="3100" b="1" dirty="0">
                <a:solidFill>
                  <a:srgbClr val="00B0F0"/>
                </a:solidFill>
              </a:rPr>
            </a:br>
            <a:endParaRPr lang="en-US" sz="3100" b="1" dirty="0"/>
          </a:p>
        </p:txBody>
      </p:sp>
      <p:pic>
        <p:nvPicPr>
          <p:cNvPr id="403" name="Picture 400">
            <a:extLst>
              <a:ext uri="{FF2B5EF4-FFF2-40B4-BE49-F238E27FC236}">
                <a16:creationId xmlns:a16="http://schemas.microsoft.com/office/drawing/2014/main" id="{5928610D-3542-4255-0075-39C8FAD00B92}"/>
              </a:ext>
            </a:extLst>
          </p:cNvPr>
          <p:cNvPicPr>
            <a:picLocks noChangeAspect="1"/>
          </p:cNvPicPr>
          <p:nvPr/>
        </p:nvPicPr>
        <p:blipFill rotWithShape="1">
          <a:blip r:embed="rId2"/>
          <a:srcRect l="28615" r="20690"/>
          <a:stretch/>
        </p:blipFill>
        <p:spPr>
          <a:xfrm>
            <a:off x="20" y="10"/>
            <a:ext cx="4635571" cy="6857990"/>
          </a:xfrm>
          <a:prstGeom prst="rect">
            <a:avLst/>
          </a:prstGeom>
          <a:effectLst/>
        </p:spPr>
      </p:pic>
      <p:graphicFrame>
        <p:nvGraphicFramePr>
          <p:cNvPr id="404" name="Content Placeholder 2">
            <a:extLst>
              <a:ext uri="{FF2B5EF4-FFF2-40B4-BE49-F238E27FC236}">
                <a16:creationId xmlns:a16="http://schemas.microsoft.com/office/drawing/2014/main" id="{BFE74785-3682-E2D8-AE6E-8040F2B1F64C}"/>
              </a:ext>
            </a:extLst>
          </p:cNvPr>
          <p:cNvGraphicFramePr/>
          <p:nvPr>
            <p:extLst>
              <p:ext uri="{D42A27DB-BD31-4B8C-83A1-F6EECF244321}">
                <p14:modId xmlns:p14="http://schemas.microsoft.com/office/powerpoint/2010/main" val="3303527317"/>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2424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b="1">
                <a:latin typeface="Gill Sans"/>
              </a:rPr>
              <a:t>Mental Health &amp; </a:t>
            </a:r>
            <a:r>
              <a:rPr lang="en-US" b="1" err="1">
                <a:latin typeface="Gill Sans"/>
              </a:rPr>
              <a:t>NCDs</a:t>
            </a:r>
            <a:endParaRPr lang="en-US" b="1">
              <a:latin typeface="Gill Sans"/>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5AF9B6-4E60-C3A3-95D7-BDC40808764E}"/>
              </a:ext>
            </a:extLst>
          </p:cNvPr>
          <p:cNvPicPr>
            <a:picLocks noChangeAspect="1"/>
          </p:cNvPicPr>
          <p:nvPr/>
        </p:nvPicPr>
        <p:blipFill rotWithShape="1">
          <a:blip r:embed="rId2"/>
          <a:srcRect l="26576" r="2386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80AFC0BA-B5E5-6F67-1AF3-AEDCEA7B43D3}"/>
              </a:ext>
            </a:extLst>
          </p:cNvPr>
          <p:cNvGraphicFramePr>
            <a:graphicFrameLocks noGrp="1"/>
          </p:cNvGraphicFramePr>
          <p:nvPr>
            <p:ph idx="1"/>
            <p:extLst>
              <p:ext uri="{D42A27DB-BD31-4B8C-83A1-F6EECF244321}">
                <p14:modId xmlns:p14="http://schemas.microsoft.com/office/powerpoint/2010/main" val="2369568480"/>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6" name="Picture 4" descr="IMG_0008"/>
          <p:cNvPicPr>
            <a:picLocks noChangeAspect="1" noChangeArrowheads="1"/>
          </p:cNvPicPr>
          <p:nvPr/>
        </p:nvPicPr>
        <p:blipFill rotWithShape="1">
          <a:blip r:embed="rId3"/>
          <a:srcRect t="10933" b="10406"/>
          <a:stretch/>
        </p:blipFill>
        <p:spPr bwMode="auto">
          <a:xfrm>
            <a:off x="457200" y="457200"/>
            <a:ext cx="11277600" cy="5943600"/>
          </a:xfrm>
          <a:prstGeom prst="rect">
            <a:avLst/>
          </a:prstGeom>
          <a:noFill/>
        </p:spPr>
      </p:pic>
    </p:spTree>
    <p:extLst>
      <p:ext uri="{BB962C8B-B14F-4D97-AF65-F5344CB8AC3E}">
        <p14:creationId xmlns:p14="http://schemas.microsoft.com/office/powerpoint/2010/main" val="1598165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1142</Words>
  <Application>Microsoft Macintosh PowerPoint</Application>
  <PresentationFormat>Widescreen</PresentationFormat>
  <Paragraphs>157</Paragraphs>
  <Slides>60</Slides>
  <Notes>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6" baseType="lpstr">
      <vt:lpstr>Gungsuh</vt:lpstr>
      <vt:lpstr>Arial</vt:lpstr>
      <vt:lpstr>Calibri</vt:lpstr>
      <vt:lpstr>Calibri Light</vt:lpstr>
      <vt:lpstr>Comic Sans MS</vt:lpstr>
      <vt:lpstr>Eras Bold ITC</vt:lpstr>
      <vt:lpstr>Gill Sans</vt:lpstr>
      <vt:lpstr>Gill Sans MT</vt:lpstr>
      <vt:lpstr>Gill Sans Ultra Bold</vt:lpstr>
      <vt:lpstr>Lucida Sans</vt:lpstr>
      <vt:lpstr>Mistral</vt:lpstr>
      <vt:lpstr>Monotype Corsiva</vt:lpstr>
      <vt:lpstr>Noteworthy Bold</vt:lpstr>
      <vt:lpstr>Times New Roman</vt:lpstr>
      <vt:lpstr>Office Theme</vt:lpstr>
      <vt:lpstr>Photo Editor Photo</vt:lpstr>
      <vt:lpstr>Holly K. Shaw, PhD, RN May 5, 2022</vt:lpstr>
      <vt:lpstr>Mental Health and Aging</vt:lpstr>
      <vt:lpstr>Close up and Personal</vt:lpstr>
      <vt:lpstr>Impact of Globalization on Health</vt:lpstr>
      <vt:lpstr>PowerPoint Presentation</vt:lpstr>
      <vt:lpstr>PowerPoint Presentation</vt:lpstr>
      <vt:lpstr> GLOBAL GOALS People: End poverty and hunger in all forms and ensure dignity and equality </vt:lpstr>
      <vt:lpstr>Mental Health &amp; NCDs</vt:lpstr>
      <vt:lpstr>PowerPoint Presentation</vt:lpstr>
      <vt:lpstr>PowerPoint Presentation</vt:lpstr>
      <vt:lpstr>PowerPoint Presentation</vt:lpstr>
      <vt:lpstr>PowerPoint Presentation</vt:lpstr>
      <vt:lpstr>Most Vulnerable Targets of racial, religious, ethnic, violence and Hate Crimes</vt:lpstr>
      <vt:lpstr>LGBTQ+ Seniors: In US, Baby Boomers first “out” gen of older. By 2030 number will double</vt:lpstr>
      <vt:lpstr>PowerPoint Presentation</vt:lpstr>
      <vt:lpstr>Global Pandemic</vt:lpstr>
      <vt:lpstr>Exposure to Human Suffering</vt:lpstr>
      <vt:lpstr>Trauma &amp; Loss</vt:lpstr>
      <vt:lpstr>PowerPoint Presentation</vt:lpstr>
      <vt:lpstr>Traumatic Grief</vt:lpstr>
      <vt:lpstr>PowerPoint Presentation</vt:lpstr>
      <vt:lpstr> GLOBAL GOALS Prosperity: Ensure prosperous and fulfilling lives in harmony with nature </vt:lpstr>
      <vt:lpstr>PowerPoint Presentation</vt:lpstr>
      <vt:lpstr>Disasters Unsafe environments Community violence Dangerous Neighborhoods</vt:lpstr>
      <vt:lpstr>PowerPoint Presentation</vt:lpstr>
      <vt:lpstr>PowerPoint Presentation</vt:lpstr>
      <vt:lpstr>PowerPoint Presentation</vt:lpstr>
      <vt:lpstr>     GLOBAL GOALS Peace: Foster peaceful, just and inclusive societies </vt:lpstr>
      <vt:lpstr>PowerPoint Presentation</vt:lpstr>
      <vt:lpstr>PowerPoint Presentation</vt:lpstr>
      <vt:lpstr>War Babies</vt:lpstr>
      <vt:lpstr>Sexual violence against women</vt:lpstr>
      <vt:lpstr>Aim of Terrorism</vt:lpstr>
      <vt:lpstr> GLOBAL GOALS Planet: Protect our planet’s natural resources and climate for future generations </vt:lpstr>
      <vt:lpstr>PowerPoint Presentation</vt:lpstr>
      <vt:lpstr>PowerPoint Presentation</vt:lpstr>
      <vt:lpstr> GLOBAL GOALS Partnerships: Implement the agenda through solid global partnerships </vt:lpstr>
      <vt:lpstr>PowerPoint Presentation</vt:lpstr>
      <vt:lpstr>Social Networks</vt:lpstr>
      <vt:lpstr>Violence prevention</vt:lpstr>
      <vt:lpstr>International Day for the Elimination of Violence against Women</vt:lpstr>
      <vt:lpstr>Universal Health Care</vt:lpstr>
      <vt:lpstr>Key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Compassionate Self-Care</vt:lpstr>
      <vt:lpstr>PowerPoint Presentation</vt:lpstr>
      <vt:lpstr>PowerPoint Presentation</vt:lpstr>
      <vt:lpstr>PowerPoint Presentation</vt:lpstr>
      <vt:lpstr>Neuroscience of Altruism</vt:lpstr>
      <vt:lpstr>Broken Places</vt:lpstr>
      <vt:lpstr>One’s Mind….</vt:lpstr>
      <vt:lpstr>PowerPoint Presentation</vt:lpstr>
      <vt:lpstr>Civil Society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Holly K. Shaw, PhD, RN May 5, 2022</dc:title>
  <dc:creator>drhollykshaw@gmail.com</dc:creator>
  <cp:lastModifiedBy>drhollykshaw@gmail.com</cp:lastModifiedBy>
  <cp:revision>4</cp:revision>
  <dcterms:created xsi:type="dcterms:W3CDTF">2022-05-04T16:58:10Z</dcterms:created>
  <dcterms:modified xsi:type="dcterms:W3CDTF">2022-05-05T16:02:20Z</dcterms:modified>
</cp:coreProperties>
</file>